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9"/>
  </p:notesMasterIdLst>
  <p:sldIdLst>
    <p:sldId id="256" r:id="rId2"/>
    <p:sldId id="257" r:id="rId3"/>
    <p:sldId id="258" r:id="rId4"/>
    <p:sldId id="259" r:id="rId5"/>
    <p:sldId id="260" r:id="rId6"/>
    <p:sldId id="261" r:id="rId7"/>
    <p:sldId id="269" r:id="rId8"/>
    <p:sldId id="262" r:id="rId9"/>
    <p:sldId id="263" r:id="rId10"/>
    <p:sldId id="270" r:id="rId11"/>
    <p:sldId id="265" r:id="rId12"/>
    <p:sldId id="272" r:id="rId13"/>
    <p:sldId id="266" r:id="rId14"/>
    <p:sldId id="274" r:id="rId15"/>
    <p:sldId id="267" r:id="rId16"/>
    <p:sldId id="268" r:id="rId17"/>
    <p:sldId id="271" r:id="rId18"/>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bigniew Karpiński" initials="ZK" lastIdx="8"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31"/>
    <p:restoredTop sz="94359" autoAdjust="0"/>
  </p:normalViewPr>
  <p:slideViewPr>
    <p:cSldViewPr snapToGrid="0" snapToObjects="1">
      <p:cViewPr varScale="1">
        <p:scale>
          <a:sx n="97" d="100"/>
          <a:sy n="97" d="100"/>
        </p:scale>
        <p:origin x="-680" y="-1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commentAuthors" Target="commentAuthors.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125BCA-AB21-A241-98E2-66AD6258B089}" type="datetimeFigureOut">
              <a:rPr lang="en-US" smtClean="0"/>
              <a:t>2/20/18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smtClean="0"/>
              <a:t>Click to edit Master text styles</a:t>
            </a:r>
          </a:p>
          <a:p>
            <a:pPr lvl="1"/>
            <a:r>
              <a:rPr lang="pl-PL" smtClean="0"/>
              <a:t>Second level</a:t>
            </a:r>
          </a:p>
          <a:p>
            <a:pPr lvl="2"/>
            <a:r>
              <a:rPr lang="pl-PL" smtClean="0"/>
              <a:t>Third level</a:t>
            </a:r>
          </a:p>
          <a:p>
            <a:pPr lvl="3"/>
            <a:r>
              <a:rPr lang="pl-PL" smtClean="0"/>
              <a:t>Fourth level</a:t>
            </a:r>
          </a:p>
          <a:p>
            <a:pPr lvl="4"/>
            <a:r>
              <a:rPr lang="pl-PL"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C8090D-4F07-CE49-B48B-C9A29C21B662}" type="slidenum">
              <a:rPr lang="en-US" smtClean="0"/>
              <a:t>‹#›</a:t>
            </a:fld>
            <a:endParaRPr lang="en-US"/>
          </a:p>
        </p:txBody>
      </p:sp>
    </p:spTree>
    <p:extLst>
      <p:ext uri="{BB962C8B-B14F-4D97-AF65-F5344CB8AC3E}">
        <p14:creationId xmlns:p14="http://schemas.microsoft.com/office/powerpoint/2010/main" val="248883555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Sildes</a:t>
            </a:r>
            <a:r>
              <a:rPr lang="en-US" baseline="0" dirty="0" smtClean="0"/>
              <a:t> 4,5, and 6</a:t>
            </a:r>
            <a:endParaRPr lang="en-US" dirty="0"/>
          </a:p>
        </p:txBody>
      </p:sp>
      <p:sp>
        <p:nvSpPr>
          <p:cNvPr id="4" name="Slide Number Placeholder 3"/>
          <p:cNvSpPr>
            <a:spLocks noGrp="1"/>
          </p:cNvSpPr>
          <p:nvPr>
            <p:ph type="sldNum" sz="quarter" idx="10"/>
          </p:nvPr>
        </p:nvSpPr>
        <p:spPr/>
        <p:txBody>
          <a:bodyPr/>
          <a:lstStyle/>
          <a:p>
            <a:fld id="{3AC8090D-4F07-CE49-B48B-C9A29C21B662}" type="slidenum">
              <a:rPr lang="en-US" smtClean="0"/>
              <a:t>4</a:t>
            </a:fld>
            <a:endParaRPr lang="en-US"/>
          </a:p>
        </p:txBody>
      </p:sp>
    </p:spTree>
    <p:extLst>
      <p:ext uri="{BB962C8B-B14F-4D97-AF65-F5344CB8AC3E}">
        <p14:creationId xmlns:p14="http://schemas.microsoft.com/office/powerpoint/2010/main" val="767209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C90F3C-0966-A54A-9768-CF04AD37EC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pl-PL"/>
          </a:p>
        </p:txBody>
      </p:sp>
      <p:sp>
        <p:nvSpPr>
          <p:cNvPr id="3" name="Subtitle 2">
            <a:extLst>
              <a:ext uri="{FF2B5EF4-FFF2-40B4-BE49-F238E27FC236}">
                <a16:creationId xmlns:a16="http://schemas.microsoft.com/office/drawing/2014/main" xmlns="" id="{B083FE7C-F851-B64F-829C-B0EC6AF5A1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pl-PL"/>
          </a:p>
        </p:txBody>
      </p:sp>
    </p:spTree>
    <p:extLst>
      <p:ext uri="{BB962C8B-B14F-4D97-AF65-F5344CB8AC3E}">
        <p14:creationId xmlns:p14="http://schemas.microsoft.com/office/powerpoint/2010/main" val="2175559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1482EF-E46F-D648-8BCC-406FDBD7AE29}"/>
              </a:ext>
            </a:extLst>
          </p:cNvPr>
          <p:cNvSpPr>
            <a:spLocks noGrp="1"/>
          </p:cNvSpPr>
          <p:nvPr>
            <p:ph type="title"/>
          </p:nvPr>
        </p:nvSpPr>
        <p:spPr/>
        <p:txBody>
          <a:bodyPr/>
          <a:lstStyle/>
          <a:p>
            <a:r>
              <a:rPr lang="en-US"/>
              <a:t>Click to edit Master title style</a:t>
            </a:r>
            <a:endParaRPr lang="pl-PL"/>
          </a:p>
        </p:txBody>
      </p:sp>
      <p:sp>
        <p:nvSpPr>
          <p:cNvPr id="3" name="Vertical Text Placeholder 2">
            <a:extLst>
              <a:ext uri="{FF2B5EF4-FFF2-40B4-BE49-F238E27FC236}">
                <a16:creationId xmlns:a16="http://schemas.microsoft.com/office/drawing/2014/main" xmlns="" id="{0B7BCA76-2C97-9548-96E8-D4DA3A4D683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Date Placeholder 3">
            <a:extLst>
              <a:ext uri="{FF2B5EF4-FFF2-40B4-BE49-F238E27FC236}">
                <a16:creationId xmlns:a16="http://schemas.microsoft.com/office/drawing/2014/main" xmlns="" id="{EBC7D393-6DF8-2345-91E4-885F3076BB97}"/>
              </a:ext>
            </a:extLst>
          </p:cNvPr>
          <p:cNvSpPr>
            <a:spLocks noGrp="1"/>
          </p:cNvSpPr>
          <p:nvPr>
            <p:ph type="dt" sz="half" idx="10"/>
          </p:nvPr>
        </p:nvSpPr>
        <p:spPr>
          <a:xfrm>
            <a:off x="838200" y="6356350"/>
            <a:ext cx="2743200" cy="365125"/>
          </a:xfrm>
          <a:prstGeom prst="rect">
            <a:avLst/>
          </a:prstGeom>
        </p:spPr>
        <p:txBody>
          <a:bodyPr/>
          <a:lstStyle/>
          <a:p>
            <a:fld id="{7B090399-E7B5-0141-B568-D12AD99C37B3}" type="datetimeFigureOut">
              <a:rPr lang="pl-PL" smtClean="0"/>
              <a:t>2/20/18</a:t>
            </a:fld>
            <a:endParaRPr lang="pl-PL"/>
          </a:p>
        </p:txBody>
      </p:sp>
      <p:sp>
        <p:nvSpPr>
          <p:cNvPr id="5" name="Footer Placeholder 4">
            <a:extLst>
              <a:ext uri="{FF2B5EF4-FFF2-40B4-BE49-F238E27FC236}">
                <a16:creationId xmlns:a16="http://schemas.microsoft.com/office/drawing/2014/main" xmlns="" id="{C92D0D35-425D-FC43-B8AA-0088A3C29364}"/>
              </a:ext>
            </a:extLst>
          </p:cNvPr>
          <p:cNvSpPr>
            <a:spLocks noGrp="1"/>
          </p:cNvSpPr>
          <p:nvPr>
            <p:ph type="ftr" sz="quarter" idx="11"/>
          </p:nvPr>
        </p:nvSpPr>
        <p:spPr>
          <a:xfrm>
            <a:off x="4038600" y="6356350"/>
            <a:ext cx="4114800" cy="365125"/>
          </a:xfrm>
          <a:prstGeom prst="rect">
            <a:avLst/>
          </a:prstGeom>
        </p:spPr>
        <p:txBody>
          <a:bodyPr/>
          <a:lstStyle/>
          <a:p>
            <a:endParaRPr lang="pl-PL"/>
          </a:p>
        </p:txBody>
      </p:sp>
      <p:sp>
        <p:nvSpPr>
          <p:cNvPr id="6" name="Slide Number Placeholder 5">
            <a:extLst>
              <a:ext uri="{FF2B5EF4-FFF2-40B4-BE49-F238E27FC236}">
                <a16:creationId xmlns:a16="http://schemas.microsoft.com/office/drawing/2014/main" xmlns="" id="{6FB23313-F088-3341-A13B-DBF3692E7050}"/>
              </a:ext>
            </a:extLst>
          </p:cNvPr>
          <p:cNvSpPr>
            <a:spLocks noGrp="1"/>
          </p:cNvSpPr>
          <p:nvPr>
            <p:ph type="sldNum" sz="quarter" idx="12"/>
          </p:nvPr>
        </p:nvSpPr>
        <p:spPr>
          <a:xfrm>
            <a:off x="8610600" y="6356350"/>
            <a:ext cx="2743200" cy="365125"/>
          </a:xfrm>
          <a:prstGeom prst="rect">
            <a:avLst/>
          </a:prstGeom>
        </p:spPr>
        <p:txBody>
          <a:bodyPr/>
          <a:lstStyle/>
          <a:p>
            <a:fld id="{D619BD1F-289A-AC47-BE68-75F9BBDA8044}" type="slidenum">
              <a:rPr lang="pl-PL" smtClean="0"/>
              <a:t>‹#›</a:t>
            </a:fld>
            <a:endParaRPr lang="pl-PL"/>
          </a:p>
        </p:txBody>
      </p:sp>
    </p:spTree>
    <p:extLst>
      <p:ext uri="{BB962C8B-B14F-4D97-AF65-F5344CB8AC3E}">
        <p14:creationId xmlns:p14="http://schemas.microsoft.com/office/powerpoint/2010/main" val="3897983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CEB4E9B-9FE3-3F4E-91C9-81EA2E0AB50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pl-PL"/>
          </a:p>
        </p:txBody>
      </p:sp>
      <p:sp>
        <p:nvSpPr>
          <p:cNvPr id="3" name="Vertical Text Placeholder 2">
            <a:extLst>
              <a:ext uri="{FF2B5EF4-FFF2-40B4-BE49-F238E27FC236}">
                <a16:creationId xmlns:a16="http://schemas.microsoft.com/office/drawing/2014/main" xmlns="" id="{8ADEBB2C-9A5D-3548-98AF-DC3C160620E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Date Placeholder 3">
            <a:extLst>
              <a:ext uri="{FF2B5EF4-FFF2-40B4-BE49-F238E27FC236}">
                <a16:creationId xmlns:a16="http://schemas.microsoft.com/office/drawing/2014/main" xmlns="" id="{9C848EF7-194D-4542-840F-26BABA70D8EE}"/>
              </a:ext>
            </a:extLst>
          </p:cNvPr>
          <p:cNvSpPr>
            <a:spLocks noGrp="1"/>
          </p:cNvSpPr>
          <p:nvPr>
            <p:ph type="dt" sz="half" idx="10"/>
          </p:nvPr>
        </p:nvSpPr>
        <p:spPr>
          <a:xfrm>
            <a:off x="838200" y="6356350"/>
            <a:ext cx="2743200" cy="365125"/>
          </a:xfrm>
          <a:prstGeom prst="rect">
            <a:avLst/>
          </a:prstGeom>
        </p:spPr>
        <p:txBody>
          <a:bodyPr/>
          <a:lstStyle/>
          <a:p>
            <a:fld id="{7B090399-E7B5-0141-B568-D12AD99C37B3}" type="datetimeFigureOut">
              <a:rPr lang="pl-PL" smtClean="0"/>
              <a:t>2/20/18</a:t>
            </a:fld>
            <a:endParaRPr lang="pl-PL"/>
          </a:p>
        </p:txBody>
      </p:sp>
      <p:sp>
        <p:nvSpPr>
          <p:cNvPr id="5" name="Footer Placeholder 4">
            <a:extLst>
              <a:ext uri="{FF2B5EF4-FFF2-40B4-BE49-F238E27FC236}">
                <a16:creationId xmlns:a16="http://schemas.microsoft.com/office/drawing/2014/main" xmlns="" id="{CF72F59A-CD91-7B4E-BD00-BD7C9C48CDDA}"/>
              </a:ext>
            </a:extLst>
          </p:cNvPr>
          <p:cNvSpPr>
            <a:spLocks noGrp="1"/>
          </p:cNvSpPr>
          <p:nvPr>
            <p:ph type="ftr" sz="quarter" idx="11"/>
          </p:nvPr>
        </p:nvSpPr>
        <p:spPr>
          <a:xfrm>
            <a:off x="4038600" y="6356350"/>
            <a:ext cx="4114800" cy="365125"/>
          </a:xfrm>
          <a:prstGeom prst="rect">
            <a:avLst/>
          </a:prstGeom>
        </p:spPr>
        <p:txBody>
          <a:bodyPr/>
          <a:lstStyle/>
          <a:p>
            <a:endParaRPr lang="pl-PL"/>
          </a:p>
        </p:txBody>
      </p:sp>
      <p:sp>
        <p:nvSpPr>
          <p:cNvPr id="6" name="Slide Number Placeholder 5">
            <a:extLst>
              <a:ext uri="{FF2B5EF4-FFF2-40B4-BE49-F238E27FC236}">
                <a16:creationId xmlns:a16="http://schemas.microsoft.com/office/drawing/2014/main" xmlns="" id="{4884981E-45AB-DB40-A97F-BCD921C61FE0}"/>
              </a:ext>
            </a:extLst>
          </p:cNvPr>
          <p:cNvSpPr>
            <a:spLocks noGrp="1"/>
          </p:cNvSpPr>
          <p:nvPr>
            <p:ph type="sldNum" sz="quarter" idx="12"/>
          </p:nvPr>
        </p:nvSpPr>
        <p:spPr>
          <a:xfrm>
            <a:off x="8610600" y="6356350"/>
            <a:ext cx="2743200" cy="365125"/>
          </a:xfrm>
          <a:prstGeom prst="rect">
            <a:avLst/>
          </a:prstGeom>
        </p:spPr>
        <p:txBody>
          <a:bodyPr/>
          <a:lstStyle/>
          <a:p>
            <a:fld id="{D619BD1F-289A-AC47-BE68-75F9BBDA8044}" type="slidenum">
              <a:rPr lang="pl-PL" smtClean="0"/>
              <a:t>‹#›</a:t>
            </a:fld>
            <a:endParaRPr lang="pl-PL"/>
          </a:p>
        </p:txBody>
      </p:sp>
    </p:spTree>
    <p:extLst>
      <p:ext uri="{BB962C8B-B14F-4D97-AF65-F5344CB8AC3E}">
        <p14:creationId xmlns:p14="http://schemas.microsoft.com/office/powerpoint/2010/main" val="1058601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306CAB-9B81-CF4E-8DD4-EC5C2EE7E90C}"/>
              </a:ext>
            </a:extLst>
          </p:cNvPr>
          <p:cNvSpPr>
            <a:spLocks noGrp="1"/>
          </p:cNvSpPr>
          <p:nvPr>
            <p:ph type="title"/>
          </p:nvPr>
        </p:nvSpPr>
        <p:spPr/>
        <p:txBody>
          <a:bodyPr/>
          <a:lstStyle/>
          <a:p>
            <a:r>
              <a:rPr lang="en-US"/>
              <a:t>Click to edit Master title style</a:t>
            </a:r>
            <a:endParaRPr lang="pl-PL"/>
          </a:p>
        </p:txBody>
      </p:sp>
      <p:sp>
        <p:nvSpPr>
          <p:cNvPr id="3" name="Content Placeholder 2">
            <a:extLst>
              <a:ext uri="{FF2B5EF4-FFF2-40B4-BE49-F238E27FC236}">
                <a16:creationId xmlns:a16="http://schemas.microsoft.com/office/drawing/2014/main" xmlns="" id="{80DE2AC5-92B7-5E4C-BA14-41F4EA6CF6C3}"/>
              </a:ext>
            </a:extLst>
          </p:cNvPr>
          <p:cNvSpPr>
            <a:spLocks noGrp="1"/>
          </p:cNvSpPr>
          <p:nvPr>
            <p:ph idx="1"/>
          </p:nvPr>
        </p:nvSpPr>
        <p:spPr/>
        <p:txBody>
          <a:bodyPr/>
          <a:lstStyle>
            <a:lvl1pPr>
              <a:lnSpc>
                <a:spcPct val="114000"/>
              </a:lnSpc>
              <a:defRPr/>
            </a:lvl1pPr>
            <a:lvl2pPr>
              <a:lnSpc>
                <a:spcPct val="114000"/>
              </a:lnSpc>
              <a:defRPr/>
            </a:lvl2pPr>
            <a:lvl3pPr>
              <a:lnSpc>
                <a:spcPct val="114000"/>
              </a:lnSpc>
              <a:defRPr/>
            </a:lvl3pPr>
            <a:lvl4pPr>
              <a:lnSpc>
                <a:spcPct val="114000"/>
              </a:lnSpc>
              <a:defRPr/>
            </a:lvl4pPr>
            <a:lvl5pPr>
              <a:lnSpc>
                <a:spcPct val="114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Date Placeholder 3">
            <a:extLst>
              <a:ext uri="{FF2B5EF4-FFF2-40B4-BE49-F238E27FC236}">
                <a16:creationId xmlns:a16="http://schemas.microsoft.com/office/drawing/2014/main" xmlns="" id="{474B646A-F960-9849-8DD6-0071A52B0958}"/>
              </a:ext>
            </a:extLst>
          </p:cNvPr>
          <p:cNvSpPr>
            <a:spLocks noGrp="1"/>
          </p:cNvSpPr>
          <p:nvPr>
            <p:ph type="dt" sz="half" idx="10"/>
          </p:nvPr>
        </p:nvSpPr>
        <p:spPr>
          <a:xfrm>
            <a:off x="838200" y="6356350"/>
            <a:ext cx="2743200" cy="365125"/>
          </a:xfrm>
          <a:prstGeom prst="rect">
            <a:avLst/>
          </a:prstGeom>
        </p:spPr>
        <p:txBody>
          <a:bodyPr/>
          <a:lstStyle/>
          <a:p>
            <a:fld id="{7B090399-E7B5-0141-B568-D12AD99C37B3}" type="datetimeFigureOut">
              <a:rPr lang="pl-PL" smtClean="0"/>
              <a:t>2/20/18</a:t>
            </a:fld>
            <a:endParaRPr lang="pl-PL"/>
          </a:p>
        </p:txBody>
      </p:sp>
      <p:sp>
        <p:nvSpPr>
          <p:cNvPr id="6" name="Slide Number Placeholder 5">
            <a:extLst>
              <a:ext uri="{FF2B5EF4-FFF2-40B4-BE49-F238E27FC236}">
                <a16:creationId xmlns:a16="http://schemas.microsoft.com/office/drawing/2014/main" xmlns="" id="{29AAFCEA-F0ED-A64D-B14F-0AFCAD204074}"/>
              </a:ext>
            </a:extLst>
          </p:cNvPr>
          <p:cNvSpPr>
            <a:spLocks noGrp="1"/>
          </p:cNvSpPr>
          <p:nvPr>
            <p:ph type="sldNum" sz="quarter" idx="12"/>
          </p:nvPr>
        </p:nvSpPr>
        <p:spPr>
          <a:xfrm>
            <a:off x="8610600" y="6356350"/>
            <a:ext cx="2743200" cy="365125"/>
          </a:xfrm>
          <a:prstGeom prst="rect">
            <a:avLst/>
          </a:prstGeom>
        </p:spPr>
        <p:txBody>
          <a:bodyPr/>
          <a:lstStyle/>
          <a:p>
            <a:fld id="{D619BD1F-289A-AC47-BE68-75F9BBDA8044}" type="slidenum">
              <a:rPr lang="pl-PL" smtClean="0"/>
              <a:t>‹#›</a:t>
            </a:fld>
            <a:endParaRPr lang="pl-PL"/>
          </a:p>
        </p:txBody>
      </p:sp>
    </p:spTree>
    <p:extLst>
      <p:ext uri="{BB962C8B-B14F-4D97-AF65-F5344CB8AC3E}">
        <p14:creationId xmlns:p14="http://schemas.microsoft.com/office/powerpoint/2010/main" val="1501490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5671C8-B9F9-5544-BD3A-9524AC2B26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pl-PL"/>
          </a:p>
        </p:txBody>
      </p:sp>
      <p:sp>
        <p:nvSpPr>
          <p:cNvPr id="3" name="Text Placeholder 2">
            <a:extLst>
              <a:ext uri="{FF2B5EF4-FFF2-40B4-BE49-F238E27FC236}">
                <a16:creationId xmlns:a16="http://schemas.microsoft.com/office/drawing/2014/main" xmlns="" id="{06F215C9-E8D5-ED41-8A8C-DBFFFBF445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219E8681-0A96-E84A-868F-60A7A39BE082}"/>
              </a:ext>
            </a:extLst>
          </p:cNvPr>
          <p:cNvSpPr>
            <a:spLocks noGrp="1"/>
          </p:cNvSpPr>
          <p:nvPr>
            <p:ph type="dt" sz="half" idx="10"/>
          </p:nvPr>
        </p:nvSpPr>
        <p:spPr>
          <a:xfrm>
            <a:off x="838200" y="6356350"/>
            <a:ext cx="2743200" cy="365125"/>
          </a:xfrm>
          <a:prstGeom prst="rect">
            <a:avLst/>
          </a:prstGeom>
        </p:spPr>
        <p:txBody>
          <a:bodyPr/>
          <a:lstStyle/>
          <a:p>
            <a:fld id="{7B090399-E7B5-0141-B568-D12AD99C37B3}" type="datetimeFigureOut">
              <a:rPr lang="pl-PL" smtClean="0"/>
              <a:t>2/20/18</a:t>
            </a:fld>
            <a:endParaRPr lang="pl-PL"/>
          </a:p>
        </p:txBody>
      </p:sp>
      <p:sp>
        <p:nvSpPr>
          <p:cNvPr id="5" name="Footer Placeholder 4">
            <a:extLst>
              <a:ext uri="{FF2B5EF4-FFF2-40B4-BE49-F238E27FC236}">
                <a16:creationId xmlns:a16="http://schemas.microsoft.com/office/drawing/2014/main" xmlns="" id="{1D0B4E15-83A3-D44F-8EF4-DC371D723405}"/>
              </a:ext>
            </a:extLst>
          </p:cNvPr>
          <p:cNvSpPr>
            <a:spLocks noGrp="1"/>
          </p:cNvSpPr>
          <p:nvPr>
            <p:ph type="ftr" sz="quarter" idx="11"/>
          </p:nvPr>
        </p:nvSpPr>
        <p:spPr>
          <a:xfrm>
            <a:off x="4038600" y="6356350"/>
            <a:ext cx="4114800" cy="365125"/>
          </a:xfrm>
          <a:prstGeom prst="rect">
            <a:avLst/>
          </a:prstGeom>
        </p:spPr>
        <p:txBody>
          <a:bodyPr/>
          <a:lstStyle/>
          <a:p>
            <a:endParaRPr lang="pl-PL"/>
          </a:p>
        </p:txBody>
      </p:sp>
      <p:sp>
        <p:nvSpPr>
          <p:cNvPr id="6" name="Slide Number Placeholder 5">
            <a:extLst>
              <a:ext uri="{FF2B5EF4-FFF2-40B4-BE49-F238E27FC236}">
                <a16:creationId xmlns:a16="http://schemas.microsoft.com/office/drawing/2014/main" xmlns="" id="{0B6C566D-9140-0740-A975-04C1100DA4A8}"/>
              </a:ext>
            </a:extLst>
          </p:cNvPr>
          <p:cNvSpPr>
            <a:spLocks noGrp="1"/>
          </p:cNvSpPr>
          <p:nvPr>
            <p:ph type="sldNum" sz="quarter" idx="12"/>
          </p:nvPr>
        </p:nvSpPr>
        <p:spPr>
          <a:xfrm>
            <a:off x="8610600" y="6356350"/>
            <a:ext cx="2743200" cy="365125"/>
          </a:xfrm>
          <a:prstGeom prst="rect">
            <a:avLst/>
          </a:prstGeom>
        </p:spPr>
        <p:txBody>
          <a:bodyPr/>
          <a:lstStyle/>
          <a:p>
            <a:fld id="{D619BD1F-289A-AC47-BE68-75F9BBDA8044}" type="slidenum">
              <a:rPr lang="pl-PL" smtClean="0"/>
              <a:t>‹#›</a:t>
            </a:fld>
            <a:endParaRPr lang="pl-PL"/>
          </a:p>
        </p:txBody>
      </p:sp>
    </p:spTree>
    <p:extLst>
      <p:ext uri="{BB962C8B-B14F-4D97-AF65-F5344CB8AC3E}">
        <p14:creationId xmlns:p14="http://schemas.microsoft.com/office/powerpoint/2010/main" val="1629611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FDFC62-4A98-C840-90E1-E94E91C78977}"/>
              </a:ext>
            </a:extLst>
          </p:cNvPr>
          <p:cNvSpPr>
            <a:spLocks noGrp="1"/>
          </p:cNvSpPr>
          <p:nvPr>
            <p:ph type="title"/>
          </p:nvPr>
        </p:nvSpPr>
        <p:spPr/>
        <p:txBody>
          <a:bodyPr/>
          <a:lstStyle/>
          <a:p>
            <a:r>
              <a:rPr lang="en-US"/>
              <a:t>Click to edit Master title style</a:t>
            </a:r>
            <a:endParaRPr lang="pl-PL"/>
          </a:p>
        </p:txBody>
      </p:sp>
      <p:sp>
        <p:nvSpPr>
          <p:cNvPr id="3" name="Content Placeholder 2">
            <a:extLst>
              <a:ext uri="{FF2B5EF4-FFF2-40B4-BE49-F238E27FC236}">
                <a16:creationId xmlns:a16="http://schemas.microsoft.com/office/drawing/2014/main" xmlns="" id="{8FDFAAE7-6BDF-614A-AC71-F2EA4D719FE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Content Placeholder 3">
            <a:extLst>
              <a:ext uri="{FF2B5EF4-FFF2-40B4-BE49-F238E27FC236}">
                <a16:creationId xmlns:a16="http://schemas.microsoft.com/office/drawing/2014/main" xmlns="" id="{2355C4AE-5EC1-9540-89E9-29E846EEF55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5" name="Date Placeholder 4">
            <a:extLst>
              <a:ext uri="{FF2B5EF4-FFF2-40B4-BE49-F238E27FC236}">
                <a16:creationId xmlns:a16="http://schemas.microsoft.com/office/drawing/2014/main" xmlns="" id="{6612D3A6-FB8C-714C-9A0F-535F86621015}"/>
              </a:ext>
            </a:extLst>
          </p:cNvPr>
          <p:cNvSpPr>
            <a:spLocks noGrp="1"/>
          </p:cNvSpPr>
          <p:nvPr>
            <p:ph type="dt" sz="half" idx="10"/>
          </p:nvPr>
        </p:nvSpPr>
        <p:spPr>
          <a:xfrm>
            <a:off x="838200" y="6356350"/>
            <a:ext cx="2743200" cy="365125"/>
          </a:xfrm>
          <a:prstGeom prst="rect">
            <a:avLst/>
          </a:prstGeom>
        </p:spPr>
        <p:txBody>
          <a:bodyPr/>
          <a:lstStyle/>
          <a:p>
            <a:fld id="{7B090399-E7B5-0141-B568-D12AD99C37B3}" type="datetimeFigureOut">
              <a:rPr lang="pl-PL" smtClean="0"/>
              <a:t>2/20/18</a:t>
            </a:fld>
            <a:endParaRPr lang="pl-PL"/>
          </a:p>
        </p:txBody>
      </p:sp>
      <p:sp>
        <p:nvSpPr>
          <p:cNvPr id="6" name="Footer Placeholder 5">
            <a:extLst>
              <a:ext uri="{FF2B5EF4-FFF2-40B4-BE49-F238E27FC236}">
                <a16:creationId xmlns:a16="http://schemas.microsoft.com/office/drawing/2014/main" xmlns="" id="{468A873F-464F-974D-86CF-767046973D57}"/>
              </a:ext>
            </a:extLst>
          </p:cNvPr>
          <p:cNvSpPr>
            <a:spLocks noGrp="1"/>
          </p:cNvSpPr>
          <p:nvPr>
            <p:ph type="ftr" sz="quarter" idx="11"/>
          </p:nvPr>
        </p:nvSpPr>
        <p:spPr>
          <a:xfrm>
            <a:off x="4038600" y="6356350"/>
            <a:ext cx="4114800" cy="365125"/>
          </a:xfrm>
          <a:prstGeom prst="rect">
            <a:avLst/>
          </a:prstGeom>
        </p:spPr>
        <p:txBody>
          <a:bodyPr/>
          <a:lstStyle/>
          <a:p>
            <a:endParaRPr lang="pl-PL"/>
          </a:p>
        </p:txBody>
      </p:sp>
      <p:sp>
        <p:nvSpPr>
          <p:cNvPr id="7" name="Slide Number Placeholder 6">
            <a:extLst>
              <a:ext uri="{FF2B5EF4-FFF2-40B4-BE49-F238E27FC236}">
                <a16:creationId xmlns:a16="http://schemas.microsoft.com/office/drawing/2014/main" xmlns="" id="{21AD36AF-2AC9-A142-9A76-64EF564D3D9E}"/>
              </a:ext>
            </a:extLst>
          </p:cNvPr>
          <p:cNvSpPr>
            <a:spLocks noGrp="1"/>
          </p:cNvSpPr>
          <p:nvPr>
            <p:ph type="sldNum" sz="quarter" idx="12"/>
          </p:nvPr>
        </p:nvSpPr>
        <p:spPr>
          <a:xfrm>
            <a:off x="8610600" y="6356350"/>
            <a:ext cx="2743200" cy="365125"/>
          </a:xfrm>
          <a:prstGeom prst="rect">
            <a:avLst/>
          </a:prstGeom>
        </p:spPr>
        <p:txBody>
          <a:bodyPr/>
          <a:lstStyle/>
          <a:p>
            <a:fld id="{D619BD1F-289A-AC47-BE68-75F9BBDA8044}" type="slidenum">
              <a:rPr lang="pl-PL" smtClean="0"/>
              <a:t>‹#›</a:t>
            </a:fld>
            <a:endParaRPr lang="pl-PL"/>
          </a:p>
        </p:txBody>
      </p:sp>
    </p:spTree>
    <p:extLst>
      <p:ext uri="{BB962C8B-B14F-4D97-AF65-F5344CB8AC3E}">
        <p14:creationId xmlns:p14="http://schemas.microsoft.com/office/powerpoint/2010/main" val="1876818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9B399C-FB29-E649-A222-60FFEC952FBF}"/>
              </a:ext>
            </a:extLst>
          </p:cNvPr>
          <p:cNvSpPr>
            <a:spLocks noGrp="1"/>
          </p:cNvSpPr>
          <p:nvPr>
            <p:ph type="title"/>
          </p:nvPr>
        </p:nvSpPr>
        <p:spPr>
          <a:xfrm>
            <a:off x="839788" y="365125"/>
            <a:ext cx="10515600" cy="1325563"/>
          </a:xfrm>
        </p:spPr>
        <p:txBody>
          <a:bodyPr/>
          <a:lstStyle/>
          <a:p>
            <a:r>
              <a:rPr lang="en-US"/>
              <a:t>Click to edit Master title style</a:t>
            </a:r>
            <a:endParaRPr lang="pl-PL"/>
          </a:p>
        </p:txBody>
      </p:sp>
      <p:sp>
        <p:nvSpPr>
          <p:cNvPr id="3" name="Text Placeholder 2">
            <a:extLst>
              <a:ext uri="{FF2B5EF4-FFF2-40B4-BE49-F238E27FC236}">
                <a16:creationId xmlns:a16="http://schemas.microsoft.com/office/drawing/2014/main" xmlns="" id="{A78D4B43-C123-9740-AACF-642B3A372A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5C54F925-F601-FC41-B263-2174297D7F7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5" name="Text Placeholder 4">
            <a:extLst>
              <a:ext uri="{FF2B5EF4-FFF2-40B4-BE49-F238E27FC236}">
                <a16:creationId xmlns:a16="http://schemas.microsoft.com/office/drawing/2014/main" xmlns="" id="{96561A2D-F1CE-E74C-AA2E-40E7722E84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A1BAB00C-A28A-6D41-9658-AAC7CC4F42E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7" name="Date Placeholder 6">
            <a:extLst>
              <a:ext uri="{FF2B5EF4-FFF2-40B4-BE49-F238E27FC236}">
                <a16:creationId xmlns:a16="http://schemas.microsoft.com/office/drawing/2014/main" xmlns="" id="{7C2C86BE-501E-584A-9410-E1BC85D17028}"/>
              </a:ext>
            </a:extLst>
          </p:cNvPr>
          <p:cNvSpPr>
            <a:spLocks noGrp="1"/>
          </p:cNvSpPr>
          <p:nvPr>
            <p:ph type="dt" sz="half" idx="10"/>
          </p:nvPr>
        </p:nvSpPr>
        <p:spPr>
          <a:xfrm>
            <a:off x="838200" y="6356350"/>
            <a:ext cx="2743200" cy="365125"/>
          </a:xfrm>
          <a:prstGeom prst="rect">
            <a:avLst/>
          </a:prstGeom>
        </p:spPr>
        <p:txBody>
          <a:bodyPr/>
          <a:lstStyle/>
          <a:p>
            <a:fld id="{7B090399-E7B5-0141-B568-D12AD99C37B3}" type="datetimeFigureOut">
              <a:rPr lang="pl-PL" smtClean="0"/>
              <a:t>2/20/18</a:t>
            </a:fld>
            <a:endParaRPr lang="pl-PL"/>
          </a:p>
        </p:txBody>
      </p:sp>
      <p:sp>
        <p:nvSpPr>
          <p:cNvPr id="8" name="Footer Placeholder 7">
            <a:extLst>
              <a:ext uri="{FF2B5EF4-FFF2-40B4-BE49-F238E27FC236}">
                <a16:creationId xmlns:a16="http://schemas.microsoft.com/office/drawing/2014/main" xmlns="" id="{B705F419-AFAC-6C44-A36F-661DF7CBD31A}"/>
              </a:ext>
            </a:extLst>
          </p:cNvPr>
          <p:cNvSpPr>
            <a:spLocks noGrp="1"/>
          </p:cNvSpPr>
          <p:nvPr>
            <p:ph type="ftr" sz="quarter" idx="11"/>
          </p:nvPr>
        </p:nvSpPr>
        <p:spPr>
          <a:xfrm>
            <a:off x="4038600" y="6356350"/>
            <a:ext cx="4114800" cy="365125"/>
          </a:xfrm>
          <a:prstGeom prst="rect">
            <a:avLst/>
          </a:prstGeom>
        </p:spPr>
        <p:txBody>
          <a:bodyPr/>
          <a:lstStyle/>
          <a:p>
            <a:endParaRPr lang="pl-PL"/>
          </a:p>
        </p:txBody>
      </p:sp>
      <p:sp>
        <p:nvSpPr>
          <p:cNvPr id="9" name="Slide Number Placeholder 8">
            <a:extLst>
              <a:ext uri="{FF2B5EF4-FFF2-40B4-BE49-F238E27FC236}">
                <a16:creationId xmlns:a16="http://schemas.microsoft.com/office/drawing/2014/main" xmlns="" id="{50759479-02F3-0741-BA2F-1089DEECF06C}"/>
              </a:ext>
            </a:extLst>
          </p:cNvPr>
          <p:cNvSpPr>
            <a:spLocks noGrp="1"/>
          </p:cNvSpPr>
          <p:nvPr>
            <p:ph type="sldNum" sz="quarter" idx="12"/>
          </p:nvPr>
        </p:nvSpPr>
        <p:spPr>
          <a:xfrm>
            <a:off x="8610600" y="6356350"/>
            <a:ext cx="2743200" cy="365125"/>
          </a:xfrm>
          <a:prstGeom prst="rect">
            <a:avLst/>
          </a:prstGeom>
        </p:spPr>
        <p:txBody>
          <a:bodyPr/>
          <a:lstStyle/>
          <a:p>
            <a:fld id="{D619BD1F-289A-AC47-BE68-75F9BBDA8044}" type="slidenum">
              <a:rPr lang="pl-PL" smtClean="0"/>
              <a:t>‹#›</a:t>
            </a:fld>
            <a:endParaRPr lang="pl-PL"/>
          </a:p>
        </p:txBody>
      </p:sp>
    </p:spTree>
    <p:extLst>
      <p:ext uri="{BB962C8B-B14F-4D97-AF65-F5344CB8AC3E}">
        <p14:creationId xmlns:p14="http://schemas.microsoft.com/office/powerpoint/2010/main" val="3836090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A7C154-D8FB-E747-9DC2-97BDE64E2399}"/>
              </a:ext>
            </a:extLst>
          </p:cNvPr>
          <p:cNvSpPr>
            <a:spLocks noGrp="1"/>
          </p:cNvSpPr>
          <p:nvPr>
            <p:ph type="title"/>
          </p:nvPr>
        </p:nvSpPr>
        <p:spPr/>
        <p:txBody>
          <a:bodyPr/>
          <a:lstStyle/>
          <a:p>
            <a:r>
              <a:rPr lang="en-US"/>
              <a:t>Click to edit Master title style</a:t>
            </a:r>
            <a:endParaRPr lang="pl-PL"/>
          </a:p>
        </p:txBody>
      </p:sp>
      <p:sp>
        <p:nvSpPr>
          <p:cNvPr id="3" name="Date Placeholder 2">
            <a:extLst>
              <a:ext uri="{FF2B5EF4-FFF2-40B4-BE49-F238E27FC236}">
                <a16:creationId xmlns:a16="http://schemas.microsoft.com/office/drawing/2014/main" xmlns="" id="{5144197A-A58B-FA45-8004-0C5176A79167}"/>
              </a:ext>
            </a:extLst>
          </p:cNvPr>
          <p:cNvSpPr>
            <a:spLocks noGrp="1"/>
          </p:cNvSpPr>
          <p:nvPr>
            <p:ph type="dt" sz="half" idx="10"/>
          </p:nvPr>
        </p:nvSpPr>
        <p:spPr>
          <a:xfrm>
            <a:off x="838200" y="6356350"/>
            <a:ext cx="2743200" cy="365125"/>
          </a:xfrm>
          <a:prstGeom prst="rect">
            <a:avLst/>
          </a:prstGeom>
        </p:spPr>
        <p:txBody>
          <a:bodyPr/>
          <a:lstStyle/>
          <a:p>
            <a:fld id="{7B090399-E7B5-0141-B568-D12AD99C37B3}" type="datetimeFigureOut">
              <a:rPr lang="pl-PL" smtClean="0"/>
              <a:t>2/20/18</a:t>
            </a:fld>
            <a:endParaRPr lang="pl-PL"/>
          </a:p>
        </p:txBody>
      </p:sp>
      <p:sp>
        <p:nvSpPr>
          <p:cNvPr id="4" name="Footer Placeholder 3">
            <a:extLst>
              <a:ext uri="{FF2B5EF4-FFF2-40B4-BE49-F238E27FC236}">
                <a16:creationId xmlns:a16="http://schemas.microsoft.com/office/drawing/2014/main" xmlns="" id="{4F5FDFAE-4AC0-404A-8730-C25BA8A93C60}"/>
              </a:ext>
            </a:extLst>
          </p:cNvPr>
          <p:cNvSpPr>
            <a:spLocks noGrp="1"/>
          </p:cNvSpPr>
          <p:nvPr>
            <p:ph type="ftr" sz="quarter" idx="11"/>
          </p:nvPr>
        </p:nvSpPr>
        <p:spPr>
          <a:xfrm>
            <a:off x="4038600" y="6356350"/>
            <a:ext cx="4114800" cy="365125"/>
          </a:xfrm>
          <a:prstGeom prst="rect">
            <a:avLst/>
          </a:prstGeom>
        </p:spPr>
        <p:txBody>
          <a:bodyPr/>
          <a:lstStyle/>
          <a:p>
            <a:endParaRPr lang="pl-PL"/>
          </a:p>
        </p:txBody>
      </p:sp>
      <p:sp>
        <p:nvSpPr>
          <p:cNvPr id="5" name="Slide Number Placeholder 4">
            <a:extLst>
              <a:ext uri="{FF2B5EF4-FFF2-40B4-BE49-F238E27FC236}">
                <a16:creationId xmlns:a16="http://schemas.microsoft.com/office/drawing/2014/main" xmlns="" id="{E2583AA3-EE64-034A-99E0-62B687CF6495}"/>
              </a:ext>
            </a:extLst>
          </p:cNvPr>
          <p:cNvSpPr>
            <a:spLocks noGrp="1"/>
          </p:cNvSpPr>
          <p:nvPr>
            <p:ph type="sldNum" sz="quarter" idx="12"/>
          </p:nvPr>
        </p:nvSpPr>
        <p:spPr>
          <a:xfrm>
            <a:off x="8610600" y="6356350"/>
            <a:ext cx="2743200" cy="365125"/>
          </a:xfrm>
          <a:prstGeom prst="rect">
            <a:avLst/>
          </a:prstGeom>
        </p:spPr>
        <p:txBody>
          <a:bodyPr/>
          <a:lstStyle/>
          <a:p>
            <a:fld id="{D619BD1F-289A-AC47-BE68-75F9BBDA8044}" type="slidenum">
              <a:rPr lang="pl-PL" smtClean="0"/>
              <a:t>‹#›</a:t>
            </a:fld>
            <a:endParaRPr lang="pl-PL"/>
          </a:p>
        </p:txBody>
      </p:sp>
    </p:spTree>
    <p:extLst>
      <p:ext uri="{BB962C8B-B14F-4D97-AF65-F5344CB8AC3E}">
        <p14:creationId xmlns:p14="http://schemas.microsoft.com/office/powerpoint/2010/main" val="2487820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1E4B363-9045-3C42-899F-63542641F54D}"/>
              </a:ext>
            </a:extLst>
          </p:cNvPr>
          <p:cNvSpPr>
            <a:spLocks noGrp="1"/>
          </p:cNvSpPr>
          <p:nvPr>
            <p:ph type="dt" sz="half" idx="10"/>
          </p:nvPr>
        </p:nvSpPr>
        <p:spPr>
          <a:xfrm>
            <a:off x="838200" y="6356350"/>
            <a:ext cx="2743200" cy="365125"/>
          </a:xfrm>
          <a:prstGeom prst="rect">
            <a:avLst/>
          </a:prstGeom>
        </p:spPr>
        <p:txBody>
          <a:bodyPr/>
          <a:lstStyle/>
          <a:p>
            <a:fld id="{7B090399-E7B5-0141-B568-D12AD99C37B3}" type="datetimeFigureOut">
              <a:rPr lang="pl-PL" smtClean="0"/>
              <a:t>2/20/18</a:t>
            </a:fld>
            <a:endParaRPr lang="pl-PL"/>
          </a:p>
        </p:txBody>
      </p:sp>
      <p:sp>
        <p:nvSpPr>
          <p:cNvPr id="3" name="Footer Placeholder 2">
            <a:extLst>
              <a:ext uri="{FF2B5EF4-FFF2-40B4-BE49-F238E27FC236}">
                <a16:creationId xmlns:a16="http://schemas.microsoft.com/office/drawing/2014/main" xmlns="" id="{BDE68D97-FCCF-EE4B-9F4A-0D473AA9B61E}"/>
              </a:ext>
            </a:extLst>
          </p:cNvPr>
          <p:cNvSpPr>
            <a:spLocks noGrp="1"/>
          </p:cNvSpPr>
          <p:nvPr>
            <p:ph type="ftr" sz="quarter" idx="11"/>
          </p:nvPr>
        </p:nvSpPr>
        <p:spPr>
          <a:xfrm>
            <a:off x="4038600" y="6356350"/>
            <a:ext cx="4114800" cy="365125"/>
          </a:xfrm>
          <a:prstGeom prst="rect">
            <a:avLst/>
          </a:prstGeom>
        </p:spPr>
        <p:txBody>
          <a:bodyPr/>
          <a:lstStyle/>
          <a:p>
            <a:endParaRPr lang="pl-PL"/>
          </a:p>
        </p:txBody>
      </p:sp>
      <p:sp>
        <p:nvSpPr>
          <p:cNvPr id="4" name="Slide Number Placeholder 3">
            <a:extLst>
              <a:ext uri="{FF2B5EF4-FFF2-40B4-BE49-F238E27FC236}">
                <a16:creationId xmlns:a16="http://schemas.microsoft.com/office/drawing/2014/main" xmlns="" id="{33CA13A1-04B4-D04E-9147-62FDB23E3636}"/>
              </a:ext>
            </a:extLst>
          </p:cNvPr>
          <p:cNvSpPr>
            <a:spLocks noGrp="1"/>
          </p:cNvSpPr>
          <p:nvPr>
            <p:ph type="sldNum" sz="quarter" idx="12"/>
          </p:nvPr>
        </p:nvSpPr>
        <p:spPr>
          <a:xfrm>
            <a:off x="8610600" y="6356350"/>
            <a:ext cx="2743200" cy="365125"/>
          </a:xfrm>
          <a:prstGeom prst="rect">
            <a:avLst/>
          </a:prstGeom>
        </p:spPr>
        <p:txBody>
          <a:bodyPr/>
          <a:lstStyle/>
          <a:p>
            <a:fld id="{D619BD1F-289A-AC47-BE68-75F9BBDA8044}" type="slidenum">
              <a:rPr lang="pl-PL" smtClean="0"/>
              <a:t>‹#›</a:t>
            </a:fld>
            <a:endParaRPr lang="pl-PL"/>
          </a:p>
        </p:txBody>
      </p:sp>
    </p:spTree>
    <p:extLst>
      <p:ext uri="{BB962C8B-B14F-4D97-AF65-F5344CB8AC3E}">
        <p14:creationId xmlns:p14="http://schemas.microsoft.com/office/powerpoint/2010/main" val="2430647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0D5201-6513-FA4E-B552-0F9034E744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l-PL"/>
          </a:p>
        </p:txBody>
      </p:sp>
      <p:sp>
        <p:nvSpPr>
          <p:cNvPr id="3" name="Content Placeholder 2">
            <a:extLst>
              <a:ext uri="{FF2B5EF4-FFF2-40B4-BE49-F238E27FC236}">
                <a16:creationId xmlns:a16="http://schemas.microsoft.com/office/drawing/2014/main" xmlns="" id="{DB5CCDC2-0509-A243-A58D-B5EA1A293E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Text Placeholder 3">
            <a:extLst>
              <a:ext uri="{FF2B5EF4-FFF2-40B4-BE49-F238E27FC236}">
                <a16:creationId xmlns:a16="http://schemas.microsoft.com/office/drawing/2014/main" xmlns="" id="{AC148C1E-36D5-D342-AD1D-3398380AF9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B4677938-6B3A-9344-B1F3-3105DC76790D}"/>
              </a:ext>
            </a:extLst>
          </p:cNvPr>
          <p:cNvSpPr>
            <a:spLocks noGrp="1"/>
          </p:cNvSpPr>
          <p:nvPr>
            <p:ph type="dt" sz="half" idx="10"/>
          </p:nvPr>
        </p:nvSpPr>
        <p:spPr>
          <a:xfrm>
            <a:off x="838200" y="6356350"/>
            <a:ext cx="2743200" cy="365125"/>
          </a:xfrm>
          <a:prstGeom prst="rect">
            <a:avLst/>
          </a:prstGeom>
        </p:spPr>
        <p:txBody>
          <a:bodyPr/>
          <a:lstStyle/>
          <a:p>
            <a:fld id="{7B090399-E7B5-0141-B568-D12AD99C37B3}" type="datetimeFigureOut">
              <a:rPr lang="pl-PL" smtClean="0"/>
              <a:t>2/20/18</a:t>
            </a:fld>
            <a:endParaRPr lang="pl-PL"/>
          </a:p>
        </p:txBody>
      </p:sp>
      <p:sp>
        <p:nvSpPr>
          <p:cNvPr id="6" name="Footer Placeholder 5">
            <a:extLst>
              <a:ext uri="{FF2B5EF4-FFF2-40B4-BE49-F238E27FC236}">
                <a16:creationId xmlns:a16="http://schemas.microsoft.com/office/drawing/2014/main" xmlns="" id="{F9CCAFD8-E900-A344-A9C7-0EDE32F3E097}"/>
              </a:ext>
            </a:extLst>
          </p:cNvPr>
          <p:cNvSpPr>
            <a:spLocks noGrp="1"/>
          </p:cNvSpPr>
          <p:nvPr>
            <p:ph type="ftr" sz="quarter" idx="11"/>
          </p:nvPr>
        </p:nvSpPr>
        <p:spPr>
          <a:xfrm>
            <a:off x="4038600" y="6356350"/>
            <a:ext cx="4114800" cy="365125"/>
          </a:xfrm>
          <a:prstGeom prst="rect">
            <a:avLst/>
          </a:prstGeom>
        </p:spPr>
        <p:txBody>
          <a:bodyPr/>
          <a:lstStyle/>
          <a:p>
            <a:endParaRPr lang="pl-PL"/>
          </a:p>
        </p:txBody>
      </p:sp>
      <p:sp>
        <p:nvSpPr>
          <p:cNvPr id="7" name="Slide Number Placeholder 6">
            <a:extLst>
              <a:ext uri="{FF2B5EF4-FFF2-40B4-BE49-F238E27FC236}">
                <a16:creationId xmlns:a16="http://schemas.microsoft.com/office/drawing/2014/main" xmlns="" id="{A45A18B6-6103-7245-A877-E7AB1BCBE3E4}"/>
              </a:ext>
            </a:extLst>
          </p:cNvPr>
          <p:cNvSpPr>
            <a:spLocks noGrp="1"/>
          </p:cNvSpPr>
          <p:nvPr>
            <p:ph type="sldNum" sz="quarter" idx="12"/>
          </p:nvPr>
        </p:nvSpPr>
        <p:spPr>
          <a:xfrm>
            <a:off x="8610600" y="6356350"/>
            <a:ext cx="2743200" cy="365125"/>
          </a:xfrm>
          <a:prstGeom prst="rect">
            <a:avLst/>
          </a:prstGeom>
        </p:spPr>
        <p:txBody>
          <a:bodyPr/>
          <a:lstStyle/>
          <a:p>
            <a:fld id="{D619BD1F-289A-AC47-BE68-75F9BBDA8044}" type="slidenum">
              <a:rPr lang="pl-PL" smtClean="0"/>
              <a:t>‹#›</a:t>
            </a:fld>
            <a:endParaRPr lang="pl-PL"/>
          </a:p>
        </p:txBody>
      </p:sp>
    </p:spTree>
    <p:extLst>
      <p:ext uri="{BB962C8B-B14F-4D97-AF65-F5344CB8AC3E}">
        <p14:creationId xmlns:p14="http://schemas.microsoft.com/office/powerpoint/2010/main" val="3296604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E6F070-8051-234E-875E-06B6038AF4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l-PL"/>
          </a:p>
        </p:txBody>
      </p:sp>
      <p:sp>
        <p:nvSpPr>
          <p:cNvPr id="3" name="Picture Placeholder 2">
            <a:extLst>
              <a:ext uri="{FF2B5EF4-FFF2-40B4-BE49-F238E27FC236}">
                <a16:creationId xmlns:a16="http://schemas.microsoft.com/office/drawing/2014/main" xmlns="" id="{4AB90D07-9ED9-5E4D-BAC2-08464ED658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Text Placeholder 3">
            <a:extLst>
              <a:ext uri="{FF2B5EF4-FFF2-40B4-BE49-F238E27FC236}">
                <a16:creationId xmlns:a16="http://schemas.microsoft.com/office/drawing/2014/main" xmlns="" id="{C144B367-6219-FD4D-B706-7346D22EAF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DE89881F-2BE3-E64E-826E-DE62A9C87153}"/>
              </a:ext>
            </a:extLst>
          </p:cNvPr>
          <p:cNvSpPr>
            <a:spLocks noGrp="1"/>
          </p:cNvSpPr>
          <p:nvPr>
            <p:ph type="dt" sz="half" idx="10"/>
          </p:nvPr>
        </p:nvSpPr>
        <p:spPr>
          <a:xfrm>
            <a:off x="838200" y="6356350"/>
            <a:ext cx="2743200" cy="365125"/>
          </a:xfrm>
          <a:prstGeom prst="rect">
            <a:avLst/>
          </a:prstGeom>
        </p:spPr>
        <p:txBody>
          <a:bodyPr/>
          <a:lstStyle/>
          <a:p>
            <a:fld id="{7B090399-E7B5-0141-B568-D12AD99C37B3}" type="datetimeFigureOut">
              <a:rPr lang="pl-PL" smtClean="0"/>
              <a:t>2/20/18</a:t>
            </a:fld>
            <a:endParaRPr lang="pl-PL"/>
          </a:p>
        </p:txBody>
      </p:sp>
      <p:sp>
        <p:nvSpPr>
          <p:cNvPr id="6" name="Footer Placeholder 5">
            <a:extLst>
              <a:ext uri="{FF2B5EF4-FFF2-40B4-BE49-F238E27FC236}">
                <a16:creationId xmlns:a16="http://schemas.microsoft.com/office/drawing/2014/main" xmlns="" id="{3F4DCB0A-3F88-3849-B2CB-59E96131202B}"/>
              </a:ext>
            </a:extLst>
          </p:cNvPr>
          <p:cNvSpPr>
            <a:spLocks noGrp="1"/>
          </p:cNvSpPr>
          <p:nvPr>
            <p:ph type="ftr" sz="quarter" idx="11"/>
          </p:nvPr>
        </p:nvSpPr>
        <p:spPr>
          <a:xfrm>
            <a:off x="4038600" y="6356350"/>
            <a:ext cx="4114800" cy="365125"/>
          </a:xfrm>
          <a:prstGeom prst="rect">
            <a:avLst/>
          </a:prstGeom>
        </p:spPr>
        <p:txBody>
          <a:bodyPr/>
          <a:lstStyle/>
          <a:p>
            <a:endParaRPr lang="pl-PL"/>
          </a:p>
        </p:txBody>
      </p:sp>
      <p:sp>
        <p:nvSpPr>
          <p:cNvPr id="7" name="Slide Number Placeholder 6">
            <a:extLst>
              <a:ext uri="{FF2B5EF4-FFF2-40B4-BE49-F238E27FC236}">
                <a16:creationId xmlns:a16="http://schemas.microsoft.com/office/drawing/2014/main" xmlns="" id="{B712CC4B-6B63-614F-A88D-3947A9605168}"/>
              </a:ext>
            </a:extLst>
          </p:cNvPr>
          <p:cNvSpPr>
            <a:spLocks noGrp="1"/>
          </p:cNvSpPr>
          <p:nvPr>
            <p:ph type="sldNum" sz="quarter" idx="12"/>
          </p:nvPr>
        </p:nvSpPr>
        <p:spPr>
          <a:xfrm>
            <a:off x="8610600" y="6356350"/>
            <a:ext cx="2743200" cy="365125"/>
          </a:xfrm>
          <a:prstGeom prst="rect">
            <a:avLst/>
          </a:prstGeom>
        </p:spPr>
        <p:txBody>
          <a:bodyPr/>
          <a:lstStyle/>
          <a:p>
            <a:fld id="{D619BD1F-289A-AC47-BE68-75F9BBDA8044}" type="slidenum">
              <a:rPr lang="pl-PL" smtClean="0"/>
              <a:t>‹#›</a:t>
            </a:fld>
            <a:endParaRPr lang="pl-PL"/>
          </a:p>
        </p:txBody>
      </p:sp>
    </p:spTree>
    <p:extLst>
      <p:ext uri="{BB962C8B-B14F-4D97-AF65-F5344CB8AC3E}">
        <p14:creationId xmlns:p14="http://schemas.microsoft.com/office/powerpoint/2010/main" val="11055482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png"/><Relationship Id="rId15"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057DDC5-02B5-E346-A1FD-10DCDC40EB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pl-PL" dirty="0"/>
          </a:p>
        </p:txBody>
      </p:sp>
      <p:sp>
        <p:nvSpPr>
          <p:cNvPr id="3" name="Text Placeholder 2">
            <a:extLst>
              <a:ext uri="{FF2B5EF4-FFF2-40B4-BE49-F238E27FC236}">
                <a16:creationId xmlns:a16="http://schemas.microsoft.com/office/drawing/2014/main" xmlns="" id="{457BB433-961C-3240-8066-7CC18421F7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pl-PL" dirty="0"/>
          </a:p>
        </p:txBody>
      </p:sp>
      <p:pic>
        <p:nvPicPr>
          <p:cNvPr id="7" name="Picture 6"/>
          <p:cNvPicPr/>
          <p:nvPr userDrawn="1"/>
        </p:nvPicPr>
        <p:blipFill>
          <a:blip r:embed="rId13" cstate="print">
            <a:extLst>
              <a:ext uri="{28A0092B-C50C-407E-A947-70E740481C1C}">
                <a14:useLocalDpi xmlns:a14="http://schemas.microsoft.com/office/drawing/2010/main" val="0"/>
              </a:ext>
            </a:extLst>
          </a:blip>
          <a:stretch>
            <a:fillRect/>
          </a:stretch>
        </p:blipFill>
        <p:spPr>
          <a:xfrm>
            <a:off x="281132" y="6056053"/>
            <a:ext cx="868045" cy="687070"/>
          </a:xfrm>
          <a:prstGeom prst="rect">
            <a:avLst/>
          </a:prstGeom>
        </p:spPr>
      </p:pic>
      <p:pic>
        <p:nvPicPr>
          <p:cNvPr id="8" name="Picture 7"/>
          <p:cNvPicPr>
            <a:picLocks noChangeAspect="1"/>
          </p:cNvPicPr>
          <p:nvPr userDrawn="1"/>
        </p:nvPicPr>
        <p:blipFill>
          <a:blip r:embed="rId14"/>
          <a:stretch>
            <a:fillRect/>
          </a:stretch>
        </p:blipFill>
        <p:spPr>
          <a:xfrm>
            <a:off x="11457056" y="5724205"/>
            <a:ext cx="580293" cy="1066800"/>
          </a:xfrm>
          <a:prstGeom prst="rect">
            <a:avLst/>
          </a:prstGeom>
        </p:spPr>
      </p:pic>
      <p:pic>
        <p:nvPicPr>
          <p:cNvPr id="9" name="Picture 8" descr="ess_logo.jp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278312" y="5916535"/>
            <a:ext cx="3413760" cy="853440"/>
          </a:xfrm>
          <a:prstGeom prst="rect">
            <a:avLst/>
          </a:prstGeom>
        </p:spPr>
      </p:pic>
    </p:spTree>
    <p:extLst>
      <p:ext uri="{BB962C8B-B14F-4D97-AF65-F5344CB8AC3E}">
        <p14:creationId xmlns:p14="http://schemas.microsoft.com/office/powerpoint/2010/main" val="100790537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b="0" i="0" kern="1200">
          <a:solidFill>
            <a:schemeClr val="tx1"/>
          </a:solidFill>
          <a:latin typeface="Arial (null)"/>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null)"/>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null)"/>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null)"/>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ull)"/>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ull)"/>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6.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7.em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A8F0B4-5A58-B64A-BCE1-3FD2351B8AA1}"/>
              </a:ext>
            </a:extLst>
          </p:cNvPr>
          <p:cNvSpPr>
            <a:spLocks noGrp="1"/>
          </p:cNvSpPr>
          <p:nvPr>
            <p:ph type="ctrTitle"/>
          </p:nvPr>
        </p:nvSpPr>
        <p:spPr>
          <a:xfrm>
            <a:off x="1524000" y="654703"/>
            <a:ext cx="8975849" cy="1951012"/>
          </a:xfrm>
          <a:solidFill>
            <a:schemeClr val="accent1">
              <a:lumMod val="75000"/>
            </a:schemeClr>
          </a:solidFill>
        </p:spPr>
        <p:txBody>
          <a:bodyPr>
            <a:normAutofit/>
          </a:bodyPr>
          <a:lstStyle/>
          <a:p>
            <a:r>
              <a:rPr lang="en-GB" sz="4000" dirty="0" smtClean="0">
                <a:solidFill>
                  <a:schemeClr val="bg1"/>
                </a:solidFill>
              </a:rPr>
              <a:t>Attitudes towards immigration in Europe, 2002 – 2016</a:t>
            </a:r>
            <a:r>
              <a:rPr lang="en-GB" sz="4000" dirty="0">
                <a:solidFill>
                  <a:schemeClr val="bg1"/>
                </a:solidFill>
              </a:rPr>
              <a:t>.</a:t>
            </a:r>
            <a:r>
              <a:rPr lang="en-GB" sz="4000" dirty="0" smtClean="0">
                <a:solidFill>
                  <a:schemeClr val="bg1"/>
                </a:solidFill>
              </a:rPr>
              <a:t> </a:t>
            </a:r>
            <a:br>
              <a:rPr lang="en-GB" sz="4000" dirty="0" smtClean="0">
                <a:solidFill>
                  <a:schemeClr val="bg1"/>
                </a:solidFill>
              </a:rPr>
            </a:br>
            <a:r>
              <a:rPr lang="en-GB" sz="4000" dirty="0" smtClean="0">
                <a:solidFill>
                  <a:schemeClr val="bg1"/>
                </a:solidFill>
              </a:rPr>
              <a:t>Competition, integration, and values</a:t>
            </a:r>
            <a:endParaRPr lang="en-GB" sz="4000" dirty="0">
              <a:solidFill>
                <a:schemeClr val="bg1"/>
              </a:solidFill>
            </a:endParaRPr>
          </a:p>
        </p:txBody>
      </p:sp>
      <p:sp>
        <p:nvSpPr>
          <p:cNvPr id="3" name="Subtitle 2">
            <a:extLst>
              <a:ext uri="{FF2B5EF4-FFF2-40B4-BE49-F238E27FC236}">
                <a16:creationId xmlns:a16="http://schemas.microsoft.com/office/drawing/2014/main" xmlns="" id="{9F40B68B-1226-D349-B831-0BC645E7E2FE}"/>
              </a:ext>
            </a:extLst>
          </p:cNvPr>
          <p:cNvSpPr>
            <a:spLocks noGrp="1"/>
          </p:cNvSpPr>
          <p:nvPr>
            <p:ph type="subTitle" idx="1"/>
          </p:nvPr>
        </p:nvSpPr>
        <p:spPr>
          <a:xfrm>
            <a:off x="1524000" y="3099975"/>
            <a:ext cx="9144000" cy="1655762"/>
          </a:xfrm>
        </p:spPr>
        <p:txBody>
          <a:bodyPr>
            <a:normAutofit/>
          </a:bodyPr>
          <a:lstStyle/>
          <a:p>
            <a:r>
              <a:rPr lang="en-GB" sz="2000" b="1" dirty="0" smtClean="0"/>
              <a:t>Poland and its European context: Continuity and Change</a:t>
            </a:r>
          </a:p>
          <a:p>
            <a:r>
              <a:rPr lang="en-GB" sz="2000" b="1" dirty="0" smtClean="0"/>
              <a:t>Warsaw, February 21, 2018.</a:t>
            </a:r>
            <a:endParaRPr lang="en-GB" sz="2000" b="1" dirty="0"/>
          </a:p>
        </p:txBody>
      </p:sp>
      <p:sp>
        <p:nvSpPr>
          <p:cNvPr id="9" name="Rectangle 8"/>
          <p:cNvSpPr/>
          <p:nvPr/>
        </p:nvSpPr>
        <p:spPr>
          <a:xfrm>
            <a:off x="6559132" y="4596909"/>
            <a:ext cx="3940717" cy="651460"/>
          </a:xfrm>
          <a:prstGeom prst="rect">
            <a:avLst/>
          </a:prstGeom>
        </p:spPr>
        <p:txBody>
          <a:bodyPr wrap="square">
            <a:spAutoFit/>
          </a:bodyPr>
          <a:lstStyle/>
          <a:p>
            <a:pPr lvl="0" algn="ctr">
              <a:lnSpc>
                <a:spcPct val="90000"/>
              </a:lnSpc>
              <a:spcBef>
                <a:spcPts val="1000"/>
              </a:spcBef>
            </a:pPr>
            <a:r>
              <a:rPr lang="pl-PL" sz="2000" dirty="0">
                <a:solidFill>
                  <a:prstClr val="black"/>
                </a:solidFill>
                <a:latin typeface="Arial (null)"/>
              </a:rPr>
              <a:t>Kinga Wysieńska-Di Carlo and Zbigniew Karpiński (IPS PAS)</a:t>
            </a:r>
          </a:p>
        </p:txBody>
      </p:sp>
    </p:spTree>
    <p:extLst>
      <p:ext uri="{BB962C8B-B14F-4D97-AF65-F5344CB8AC3E}">
        <p14:creationId xmlns:p14="http://schemas.microsoft.com/office/powerpoint/2010/main" val="3806413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145232-2DD1-3143-A077-C90A9A3EF7CF}"/>
              </a:ext>
            </a:extLst>
          </p:cNvPr>
          <p:cNvSpPr>
            <a:spLocks noGrp="1"/>
          </p:cNvSpPr>
          <p:nvPr>
            <p:ph type="title"/>
          </p:nvPr>
        </p:nvSpPr>
        <p:spPr>
          <a:xfrm>
            <a:off x="838200" y="194903"/>
            <a:ext cx="10515600" cy="1325563"/>
          </a:xfrm>
        </p:spPr>
        <p:txBody>
          <a:bodyPr>
            <a:normAutofit/>
          </a:bodyPr>
          <a:lstStyle/>
          <a:p>
            <a:r>
              <a:rPr lang="en-GB" sz="4000" dirty="0"/>
              <a:t>ESS and measurement of immigrant attitudes</a:t>
            </a:r>
          </a:p>
        </p:txBody>
      </p:sp>
      <p:sp>
        <p:nvSpPr>
          <p:cNvPr id="3" name="Content Placeholder 2">
            <a:extLst>
              <a:ext uri="{FF2B5EF4-FFF2-40B4-BE49-F238E27FC236}">
                <a16:creationId xmlns:a16="http://schemas.microsoft.com/office/drawing/2014/main" xmlns="" id="{18977541-3653-F049-ACFD-DA85D02770A2}"/>
              </a:ext>
            </a:extLst>
          </p:cNvPr>
          <p:cNvSpPr>
            <a:spLocks noGrp="1"/>
          </p:cNvSpPr>
          <p:nvPr>
            <p:ph idx="1"/>
          </p:nvPr>
        </p:nvSpPr>
        <p:spPr>
          <a:xfrm>
            <a:off x="838200" y="1576839"/>
            <a:ext cx="10515600" cy="4351338"/>
          </a:xfrm>
        </p:spPr>
        <p:txBody>
          <a:bodyPr>
            <a:normAutofit fontScale="77500" lnSpcReduction="20000"/>
          </a:bodyPr>
          <a:lstStyle/>
          <a:p>
            <a:r>
              <a:rPr lang="en-GB" dirty="0"/>
              <a:t>In the ESS, attitudes towards immigration are measured using two blocks of items.</a:t>
            </a:r>
          </a:p>
          <a:p>
            <a:r>
              <a:rPr lang="en-GB" dirty="0"/>
              <a:t>The </a:t>
            </a:r>
            <a:r>
              <a:rPr lang="en-GB" b="1" dirty="0"/>
              <a:t>first block </a:t>
            </a:r>
            <a:r>
              <a:rPr lang="en-GB" dirty="0"/>
              <a:t>is focused on subjective assessments of the </a:t>
            </a:r>
            <a:r>
              <a:rPr lang="en-GB" b="1" dirty="0"/>
              <a:t>consequences of immigration</a:t>
            </a:r>
            <a:r>
              <a:rPr lang="en-GB" dirty="0"/>
              <a:t> — for (a) the country’s economy, (b) its culture, and for (c) the country as a whole. Responses to the three items are combined into an index ranging from 0 to 10 with </a:t>
            </a:r>
            <a:r>
              <a:rPr lang="en-GB" b="1" dirty="0"/>
              <a:t>higher values </a:t>
            </a:r>
            <a:r>
              <a:rPr lang="en-GB" dirty="0"/>
              <a:t>indicating </a:t>
            </a:r>
            <a:r>
              <a:rPr lang="en-GB" b="1" dirty="0"/>
              <a:t>greater perceived threat</a:t>
            </a:r>
            <a:r>
              <a:rPr lang="en-GB" dirty="0"/>
              <a:t>.</a:t>
            </a:r>
          </a:p>
          <a:p>
            <a:r>
              <a:rPr lang="en-GB" dirty="0"/>
              <a:t>The </a:t>
            </a:r>
            <a:r>
              <a:rPr lang="en-GB" b="1" dirty="0"/>
              <a:t>second block </a:t>
            </a:r>
            <a:r>
              <a:rPr lang="en-GB" dirty="0"/>
              <a:t>comprises three items asking respondents if their country should </a:t>
            </a:r>
            <a:r>
              <a:rPr lang="en-GB" b="1" dirty="0"/>
              <a:t>allow people </a:t>
            </a:r>
            <a:r>
              <a:rPr lang="en-GB" dirty="0"/>
              <a:t>(a) of the same ethnic background, (b) of a different ethnic background, (c) from poor countries outside Europe </a:t>
            </a:r>
            <a:r>
              <a:rPr lang="en-GB" b="1" dirty="0"/>
              <a:t>to come and live </a:t>
            </a:r>
            <a:r>
              <a:rPr lang="en-GB" dirty="0"/>
              <a:t>in the respondent’s country. Responses to the three items are also combined into a single index ranging from 1 to 4 with </a:t>
            </a:r>
            <a:r>
              <a:rPr lang="en-GB" b="1" dirty="0"/>
              <a:t>higher values </a:t>
            </a:r>
            <a:r>
              <a:rPr lang="en-GB" dirty="0"/>
              <a:t>indicating </a:t>
            </a:r>
            <a:r>
              <a:rPr lang="en-GB" b="1" dirty="0"/>
              <a:t>greater opposition to immigration</a:t>
            </a:r>
            <a:r>
              <a:rPr lang="en-GB" dirty="0"/>
              <a:t>.</a:t>
            </a:r>
          </a:p>
        </p:txBody>
      </p:sp>
    </p:spTree>
    <p:extLst>
      <p:ext uri="{BB962C8B-B14F-4D97-AF65-F5344CB8AC3E}">
        <p14:creationId xmlns:p14="http://schemas.microsoft.com/office/powerpoint/2010/main" val="1080882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E81CB792-6634-5742-B2AA-201A0FEBFE8B}"/>
              </a:ext>
            </a:extLst>
          </p:cNvPr>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2749621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C0139EB-9768-AC49-B385-E007B5431A33}"/>
              </a:ext>
            </a:extLst>
          </p:cNvPr>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20243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3" name="Object 12">
            <a:extLst>
              <a:ext uri="{FF2B5EF4-FFF2-40B4-BE49-F238E27FC236}">
                <a16:creationId xmlns:a16="http://schemas.microsoft.com/office/drawing/2014/main" xmlns="" id="{BB2F636F-A4F3-0B49-99BD-6078D6F78FFE}"/>
              </a:ext>
            </a:extLst>
          </p:cNvPr>
          <p:cNvGraphicFramePr>
            <a:graphicFrameLocks noChangeAspect="1"/>
          </p:cNvGraphicFramePr>
          <p:nvPr>
            <p:extLst>
              <p:ext uri="{D42A27DB-BD31-4B8C-83A1-F6EECF244321}">
                <p14:modId xmlns:p14="http://schemas.microsoft.com/office/powerpoint/2010/main" val="1069326705"/>
              </p:ext>
            </p:extLst>
          </p:nvPr>
        </p:nvGraphicFramePr>
        <p:xfrm>
          <a:off x="2885258" y="423096"/>
          <a:ext cx="6501761" cy="6183590"/>
        </p:xfrm>
        <a:graphic>
          <a:graphicData uri="http://schemas.openxmlformats.org/presentationml/2006/ole">
            <mc:AlternateContent xmlns:mc="http://schemas.openxmlformats.org/markup-compatibility/2006">
              <mc:Choice xmlns:v="urn:schemas-microsoft-com:vml" Requires="v">
                <p:oleObj spid="_x0000_s3082" name="Document" r:id="rId3" imgW="5969000" imgH="5676900" progId="Word.Document.12">
                  <p:embed/>
                </p:oleObj>
              </mc:Choice>
              <mc:Fallback>
                <p:oleObj name="Document" r:id="rId3" imgW="5969000" imgH="5676900" progId="Word.Document.12">
                  <p:embed/>
                  <p:pic>
                    <p:nvPicPr>
                      <p:cNvPr id="0" name=""/>
                      <p:cNvPicPr/>
                      <p:nvPr/>
                    </p:nvPicPr>
                    <p:blipFill>
                      <a:blip r:embed="rId4"/>
                      <a:stretch>
                        <a:fillRect/>
                      </a:stretch>
                    </p:blipFill>
                    <p:spPr>
                      <a:xfrm>
                        <a:off x="2885258" y="423096"/>
                        <a:ext cx="6501761" cy="6183590"/>
                      </a:xfrm>
                      <a:prstGeom prst="rect">
                        <a:avLst/>
                      </a:prstGeom>
                    </p:spPr>
                  </p:pic>
                </p:oleObj>
              </mc:Fallback>
            </mc:AlternateContent>
          </a:graphicData>
        </a:graphic>
      </p:graphicFrame>
    </p:spTree>
    <p:extLst>
      <p:ext uri="{BB962C8B-B14F-4D97-AF65-F5344CB8AC3E}">
        <p14:creationId xmlns:p14="http://schemas.microsoft.com/office/powerpoint/2010/main" val="3546256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xmlns="" id="{445E0541-FDB8-6045-A509-BA2C52FC92CC}"/>
              </a:ext>
            </a:extLst>
          </p:cNvPr>
          <p:cNvGraphicFramePr>
            <a:graphicFrameLocks noChangeAspect="1"/>
          </p:cNvGraphicFramePr>
          <p:nvPr>
            <p:extLst>
              <p:ext uri="{D42A27DB-BD31-4B8C-83A1-F6EECF244321}">
                <p14:modId xmlns:p14="http://schemas.microsoft.com/office/powerpoint/2010/main" val="1276230583"/>
              </p:ext>
            </p:extLst>
          </p:nvPr>
        </p:nvGraphicFramePr>
        <p:xfrm>
          <a:off x="3263200" y="433422"/>
          <a:ext cx="6304254" cy="5995748"/>
        </p:xfrm>
        <a:graphic>
          <a:graphicData uri="http://schemas.openxmlformats.org/presentationml/2006/ole">
            <mc:AlternateContent xmlns:mc="http://schemas.openxmlformats.org/markup-compatibility/2006">
              <mc:Choice xmlns:v="urn:schemas-microsoft-com:vml" Requires="v">
                <p:oleObj spid="_x0000_s4105" name="Document" r:id="rId3" imgW="5969000" imgH="5676900" progId="Word.Document.12">
                  <p:embed/>
                </p:oleObj>
              </mc:Choice>
              <mc:Fallback>
                <p:oleObj name="Document" r:id="rId3" imgW="5969000" imgH="5676900" progId="Word.Document.12">
                  <p:embed/>
                  <p:pic>
                    <p:nvPicPr>
                      <p:cNvPr id="0" name=""/>
                      <p:cNvPicPr/>
                      <p:nvPr/>
                    </p:nvPicPr>
                    <p:blipFill>
                      <a:blip r:embed="rId4"/>
                      <a:stretch>
                        <a:fillRect/>
                      </a:stretch>
                    </p:blipFill>
                    <p:spPr>
                      <a:xfrm>
                        <a:off x="3263200" y="433422"/>
                        <a:ext cx="6304254" cy="5995748"/>
                      </a:xfrm>
                      <a:prstGeom prst="rect">
                        <a:avLst/>
                      </a:prstGeom>
                    </p:spPr>
                  </p:pic>
                </p:oleObj>
              </mc:Fallback>
            </mc:AlternateContent>
          </a:graphicData>
        </a:graphic>
      </p:graphicFrame>
    </p:spTree>
    <p:extLst>
      <p:ext uri="{BB962C8B-B14F-4D97-AF65-F5344CB8AC3E}">
        <p14:creationId xmlns:p14="http://schemas.microsoft.com/office/powerpoint/2010/main" val="1636786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7ABC06-1888-B94E-BEF2-EE3C7EB80C32}"/>
              </a:ext>
            </a:extLst>
          </p:cNvPr>
          <p:cNvSpPr>
            <a:spLocks noGrp="1"/>
          </p:cNvSpPr>
          <p:nvPr>
            <p:ph type="title"/>
          </p:nvPr>
        </p:nvSpPr>
        <p:spPr>
          <a:xfrm>
            <a:off x="838200" y="273467"/>
            <a:ext cx="10515600" cy="1325563"/>
          </a:xfrm>
        </p:spPr>
        <p:txBody>
          <a:bodyPr>
            <a:normAutofit/>
          </a:bodyPr>
          <a:lstStyle/>
          <a:p>
            <a:r>
              <a:rPr lang="pl-PL" sz="4000" dirty="0" err="1"/>
              <a:t>Discrimination</a:t>
            </a:r>
            <a:r>
              <a:rPr lang="pl-PL" sz="4000" dirty="0"/>
              <a:t> </a:t>
            </a:r>
            <a:r>
              <a:rPr lang="pl-PL" sz="4000" dirty="0" err="1"/>
              <a:t>tests</a:t>
            </a:r>
            <a:r>
              <a:rPr lang="pl-PL" sz="4000" dirty="0"/>
              <a:t> in Poland</a:t>
            </a:r>
          </a:p>
        </p:txBody>
      </p:sp>
      <p:sp>
        <p:nvSpPr>
          <p:cNvPr id="3" name="Content Placeholder 2">
            <a:extLst>
              <a:ext uri="{FF2B5EF4-FFF2-40B4-BE49-F238E27FC236}">
                <a16:creationId xmlns:a16="http://schemas.microsoft.com/office/drawing/2014/main" xmlns="" id="{846DE281-70D1-CB40-B3F8-DB7ECF2B82CB}"/>
              </a:ext>
            </a:extLst>
          </p:cNvPr>
          <p:cNvSpPr>
            <a:spLocks noGrp="1"/>
          </p:cNvSpPr>
          <p:nvPr>
            <p:ph idx="1"/>
          </p:nvPr>
        </p:nvSpPr>
        <p:spPr>
          <a:xfrm>
            <a:off x="838200" y="1589933"/>
            <a:ext cx="10515600" cy="4351338"/>
          </a:xfrm>
        </p:spPr>
        <p:txBody>
          <a:bodyPr>
            <a:normAutofit fontScale="85000" lnSpcReduction="20000"/>
          </a:bodyPr>
          <a:lstStyle/>
          <a:p>
            <a:r>
              <a:rPr lang="en-GB" dirty="0"/>
              <a:t>The ESS items </a:t>
            </a:r>
            <a:r>
              <a:rPr lang="en-GB" b="1" dirty="0"/>
              <a:t>are not </a:t>
            </a:r>
            <a:r>
              <a:rPr lang="en-GB" dirty="0"/>
              <a:t>a measure of behaviour towards immigrants — actual behaviour is not always consistent with attitudes or declarations of behaviour.</a:t>
            </a:r>
          </a:p>
          <a:p>
            <a:r>
              <a:rPr lang="en-GB" dirty="0"/>
              <a:t>Between 2012 and 2014, a number of </a:t>
            </a:r>
            <a:r>
              <a:rPr lang="en-GB" b="1" dirty="0"/>
              <a:t>discrimination tests</a:t>
            </a:r>
            <a:r>
              <a:rPr lang="en-GB" dirty="0"/>
              <a:t> were conducted in Poland to study the extent of discrimination against immigrants in various markets.</a:t>
            </a:r>
          </a:p>
          <a:p>
            <a:r>
              <a:rPr lang="en-GB" dirty="0"/>
              <a:t>The study of discrimination on the labour market – correspondence test using carefully matched letters applying for advertised jobs.</a:t>
            </a:r>
          </a:p>
          <a:p>
            <a:r>
              <a:rPr lang="en-GB" dirty="0"/>
              <a:t>The study of discrimination in apartment renting – trained interviewers making telephone enquiries about availability and prices of apartments for rent.</a:t>
            </a:r>
          </a:p>
        </p:txBody>
      </p:sp>
    </p:spTree>
    <p:extLst>
      <p:ext uri="{BB962C8B-B14F-4D97-AF65-F5344CB8AC3E}">
        <p14:creationId xmlns:p14="http://schemas.microsoft.com/office/powerpoint/2010/main" val="4029451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ADAE00-1AB8-8C40-ACC7-4D9F405F7A63}"/>
              </a:ext>
            </a:extLst>
          </p:cNvPr>
          <p:cNvSpPr>
            <a:spLocks noGrp="1"/>
          </p:cNvSpPr>
          <p:nvPr>
            <p:ph type="title"/>
          </p:nvPr>
        </p:nvSpPr>
        <p:spPr/>
        <p:txBody>
          <a:bodyPr>
            <a:normAutofit/>
          </a:bodyPr>
          <a:lstStyle/>
          <a:p>
            <a:r>
              <a:rPr lang="en-GB" sz="4000" dirty="0" smtClean="0"/>
              <a:t>Discrimination in hiring: net discrimination</a:t>
            </a:r>
            <a:endParaRPr lang="en-GB" sz="4000" dirty="0"/>
          </a:p>
        </p:txBody>
      </p:sp>
      <p:graphicFrame>
        <p:nvGraphicFramePr>
          <p:cNvPr id="8" name="Table 7">
            <a:extLst>
              <a:ext uri="{FF2B5EF4-FFF2-40B4-BE49-F238E27FC236}">
                <a16:creationId xmlns:a16="http://schemas.microsoft.com/office/drawing/2014/main" xmlns="" id="{5ED283C4-AD7F-8E45-9C5E-3FFAD0024399}"/>
              </a:ext>
            </a:extLst>
          </p:cNvPr>
          <p:cNvGraphicFramePr>
            <a:graphicFrameLocks noGrp="1"/>
          </p:cNvGraphicFramePr>
          <p:nvPr>
            <p:extLst>
              <p:ext uri="{D42A27DB-BD31-4B8C-83A1-F6EECF244321}">
                <p14:modId xmlns:p14="http://schemas.microsoft.com/office/powerpoint/2010/main" val="3944252131"/>
              </p:ext>
            </p:extLst>
          </p:nvPr>
        </p:nvGraphicFramePr>
        <p:xfrm>
          <a:off x="813194" y="2279119"/>
          <a:ext cx="9911444" cy="1797090"/>
        </p:xfrm>
        <a:graphic>
          <a:graphicData uri="http://schemas.openxmlformats.org/drawingml/2006/table">
            <a:tbl>
              <a:tblPr firstRow="1" bandRow="1">
                <a:tableStyleId>{1FECB4D8-DB02-4DC6-A0A2-4F2EBAE1DC90}</a:tableStyleId>
              </a:tblPr>
              <a:tblGrid>
                <a:gridCol w="2477861">
                  <a:extLst>
                    <a:ext uri="{9D8B030D-6E8A-4147-A177-3AD203B41FA5}">
                      <a16:colId xmlns:a16="http://schemas.microsoft.com/office/drawing/2014/main" xmlns="" val="3577581391"/>
                    </a:ext>
                  </a:extLst>
                </a:gridCol>
                <a:gridCol w="2477861">
                  <a:extLst>
                    <a:ext uri="{9D8B030D-6E8A-4147-A177-3AD203B41FA5}">
                      <a16:colId xmlns:a16="http://schemas.microsoft.com/office/drawing/2014/main" xmlns="" val="2497750552"/>
                    </a:ext>
                  </a:extLst>
                </a:gridCol>
                <a:gridCol w="2477861">
                  <a:extLst>
                    <a:ext uri="{9D8B030D-6E8A-4147-A177-3AD203B41FA5}">
                      <a16:colId xmlns:a16="http://schemas.microsoft.com/office/drawing/2014/main" xmlns="" val="2571578774"/>
                    </a:ext>
                  </a:extLst>
                </a:gridCol>
                <a:gridCol w="2477861">
                  <a:extLst>
                    <a:ext uri="{9D8B030D-6E8A-4147-A177-3AD203B41FA5}">
                      <a16:colId xmlns:a16="http://schemas.microsoft.com/office/drawing/2014/main" xmlns="" val="2896757374"/>
                    </a:ext>
                  </a:extLst>
                </a:gridCol>
              </a:tblGrid>
              <a:tr h="599030">
                <a:tc>
                  <a:txBody>
                    <a:bodyPr/>
                    <a:lstStyle/>
                    <a:p>
                      <a:r>
                        <a:rPr lang="pl-PL" sz="2000" b="1" i="0" dirty="0">
                          <a:latin typeface="Arial (null)"/>
                        </a:rPr>
                        <a:t>Net </a:t>
                      </a:r>
                      <a:r>
                        <a:rPr lang="pl-PL" sz="2000" b="1" i="0" dirty="0" err="1">
                          <a:latin typeface="Arial (null)"/>
                        </a:rPr>
                        <a:t>discrimination</a:t>
                      </a:r>
                      <a:endParaRPr lang="pl-PL" sz="2000" b="1" i="0" dirty="0">
                        <a:latin typeface="Arial (null)"/>
                      </a:endParaRPr>
                    </a:p>
                  </a:txBody>
                  <a:tcPr/>
                </a:tc>
                <a:tc>
                  <a:txBody>
                    <a:bodyPr/>
                    <a:lstStyle/>
                    <a:p>
                      <a:pPr algn="r"/>
                      <a:r>
                        <a:rPr lang="pl-PL" sz="2000" b="1" i="0" dirty="0" err="1">
                          <a:latin typeface="Arial (null)"/>
                        </a:rPr>
                        <a:t>Estimate</a:t>
                      </a:r>
                      <a:endParaRPr lang="pl-PL" sz="2000" b="1" i="0" dirty="0">
                        <a:latin typeface="Arial (null)"/>
                      </a:endParaRPr>
                    </a:p>
                  </a:txBody>
                  <a:tcPr/>
                </a:tc>
                <a:tc>
                  <a:txBody>
                    <a:bodyPr/>
                    <a:lstStyle/>
                    <a:p>
                      <a:pPr algn="r"/>
                      <a:r>
                        <a:rPr lang="pl-PL" sz="2000" b="1" i="0" dirty="0" err="1">
                          <a:latin typeface="Arial (null)"/>
                        </a:rPr>
                        <a:t>Significance</a:t>
                      </a:r>
                      <a:endParaRPr lang="pl-PL" sz="2000" b="1" i="0" dirty="0">
                        <a:latin typeface="Arial (null)"/>
                      </a:endParaRPr>
                    </a:p>
                  </a:txBody>
                  <a:tcPr/>
                </a:tc>
                <a:tc>
                  <a:txBody>
                    <a:bodyPr/>
                    <a:lstStyle/>
                    <a:p>
                      <a:pPr algn="r"/>
                      <a:r>
                        <a:rPr lang="pl-PL" sz="2000" b="1" i="0" dirty="0" err="1">
                          <a:latin typeface="Arial (null)"/>
                        </a:rPr>
                        <a:t>Sample</a:t>
                      </a:r>
                      <a:r>
                        <a:rPr lang="pl-PL" sz="2000" b="1" i="0" dirty="0">
                          <a:latin typeface="Arial (null)"/>
                        </a:rPr>
                        <a:t> </a:t>
                      </a:r>
                      <a:r>
                        <a:rPr lang="pl-PL" sz="2000" b="1" i="0" dirty="0" err="1">
                          <a:latin typeface="Arial (null)"/>
                        </a:rPr>
                        <a:t>size</a:t>
                      </a:r>
                      <a:endParaRPr lang="pl-PL" sz="2000" b="1" i="0" dirty="0">
                        <a:latin typeface="Arial (null)"/>
                      </a:endParaRPr>
                    </a:p>
                  </a:txBody>
                  <a:tcPr/>
                </a:tc>
                <a:extLst>
                  <a:ext uri="{0D108BD9-81ED-4DB2-BD59-A6C34878D82A}">
                    <a16:rowId xmlns:a16="http://schemas.microsoft.com/office/drawing/2014/main" xmlns="" val="1504397564"/>
                  </a:ext>
                </a:extLst>
              </a:tr>
              <a:tr h="599030">
                <a:tc>
                  <a:txBody>
                    <a:bodyPr/>
                    <a:lstStyle/>
                    <a:p>
                      <a:r>
                        <a:rPr lang="pl-PL" b="0" i="0" dirty="0" err="1">
                          <a:latin typeface="Arial (null)"/>
                        </a:rPr>
                        <a:t>Against</a:t>
                      </a:r>
                      <a:r>
                        <a:rPr lang="pl-PL" b="0" i="0" dirty="0">
                          <a:latin typeface="Arial (null)"/>
                        </a:rPr>
                        <a:t> </a:t>
                      </a:r>
                      <a:r>
                        <a:rPr lang="pl-PL" b="0" i="0" dirty="0" err="1">
                          <a:latin typeface="Arial (null)"/>
                        </a:rPr>
                        <a:t>Ukrainians</a:t>
                      </a:r>
                      <a:endParaRPr lang="pl-PL" b="0" i="0" dirty="0">
                        <a:latin typeface="Arial (null)"/>
                      </a:endParaRPr>
                    </a:p>
                  </a:txBody>
                  <a:tcPr/>
                </a:tc>
                <a:tc>
                  <a:txBody>
                    <a:bodyPr/>
                    <a:lstStyle/>
                    <a:p>
                      <a:pPr algn="r"/>
                      <a:r>
                        <a:rPr lang="pl-PL" b="0" i="0" dirty="0">
                          <a:latin typeface="Arial (null)"/>
                        </a:rPr>
                        <a:t>0.23</a:t>
                      </a:r>
                    </a:p>
                  </a:txBody>
                  <a:tcPr/>
                </a:tc>
                <a:tc>
                  <a:txBody>
                    <a:bodyPr/>
                    <a:lstStyle/>
                    <a:p>
                      <a:pPr algn="r"/>
                      <a:r>
                        <a:rPr lang="pl-PL" b="0" i="0" dirty="0">
                          <a:latin typeface="Arial (null)"/>
                        </a:rPr>
                        <a:t>&lt;0.001</a:t>
                      </a:r>
                    </a:p>
                  </a:txBody>
                  <a:tcPr/>
                </a:tc>
                <a:tc>
                  <a:txBody>
                    <a:bodyPr/>
                    <a:lstStyle/>
                    <a:p>
                      <a:pPr algn="r"/>
                      <a:r>
                        <a:rPr lang="pl-PL" b="0" i="0" dirty="0">
                          <a:latin typeface="Arial (null)"/>
                        </a:rPr>
                        <a:t>719</a:t>
                      </a:r>
                    </a:p>
                  </a:txBody>
                  <a:tcPr/>
                </a:tc>
                <a:extLst>
                  <a:ext uri="{0D108BD9-81ED-4DB2-BD59-A6C34878D82A}">
                    <a16:rowId xmlns:a16="http://schemas.microsoft.com/office/drawing/2014/main" xmlns="" val="920604558"/>
                  </a:ext>
                </a:extLst>
              </a:tr>
              <a:tr h="599030">
                <a:tc>
                  <a:txBody>
                    <a:bodyPr/>
                    <a:lstStyle/>
                    <a:p>
                      <a:r>
                        <a:rPr lang="pl-PL" b="0" i="0" dirty="0" err="1">
                          <a:latin typeface="Arial (null)"/>
                        </a:rPr>
                        <a:t>Against</a:t>
                      </a:r>
                      <a:r>
                        <a:rPr lang="pl-PL" b="0" i="0" dirty="0">
                          <a:latin typeface="Arial (null)"/>
                        </a:rPr>
                        <a:t> </a:t>
                      </a:r>
                      <a:r>
                        <a:rPr lang="pl-PL" b="0" i="0" dirty="0" err="1">
                          <a:latin typeface="Arial (null)"/>
                        </a:rPr>
                        <a:t>Vietnamese</a:t>
                      </a:r>
                      <a:endParaRPr lang="pl-PL" b="0" i="0" dirty="0">
                        <a:latin typeface="Arial (null)"/>
                      </a:endParaRPr>
                    </a:p>
                  </a:txBody>
                  <a:tcPr/>
                </a:tc>
                <a:tc>
                  <a:txBody>
                    <a:bodyPr/>
                    <a:lstStyle/>
                    <a:p>
                      <a:pPr algn="r"/>
                      <a:r>
                        <a:rPr lang="pl-PL" b="0" i="0" dirty="0">
                          <a:latin typeface="Arial (null)"/>
                        </a:rPr>
                        <a:t>0.11</a:t>
                      </a:r>
                    </a:p>
                  </a:txBody>
                  <a:tcPr/>
                </a:tc>
                <a:tc>
                  <a:txBody>
                    <a:bodyPr/>
                    <a:lstStyle/>
                    <a:p>
                      <a:pPr algn="r"/>
                      <a:r>
                        <a:rPr lang="pl-PL" b="0" i="0" dirty="0">
                          <a:latin typeface="Arial (null)"/>
                        </a:rPr>
                        <a:t>&lt;0.05</a:t>
                      </a:r>
                    </a:p>
                  </a:txBody>
                  <a:tcPr/>
                </a:tc>
                <a:tc>
                  <a:txBody>
                    <a:bodyPr/>
                    <a:lstStyle/>
                    <a:p>
                      <a:pPr algn="r"/>
                      <a:r>
                        <a:rPr lang="pl-PL" b="0" i="0" dirty="0">
                          <a:latin typeface="Arial (null)"/>
                        </a:rPr>
                        <a:t>1,048</a:t>
                      </a:r>
                    </a:p>
                  </a:txBody>
                  <a:tcPr/>
                </a:tc>
                <a:extLst>
                  <a:ext uri="{0D108BD9-81ED-4DB2-BD59-A6C34878D82A}">
                    <a16:rowId xmlns:a16="http://schemas.microsoft.com/office/drawing/2014/main" xmlns="" val="3768420476"/>
                  </a:ext>
                </a:extLst>
              </a:tr>
            </a:tbl>
          </a:graphicData>
        </a:graphic>
      </p:graphicFrame>
    </p:spTree>
    <p:extLst>
      <p:ext uri="{BB962C8B-B14F-4D97-AF65-F5344CB8AC3E}">
        <p14:creationId xmlns:p14="http://schemas.microsoft.com/office/powerpoint/2010/main" val="1844996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18C58D-8190-1D4F-9895-7562CA4C038E}"/>
              </a:ext>
            </a:extLst>
          </p:cNvPr>
          <p:cNvSpPr>
            <a:spLocks noGrp="1"/>
          </p:cNvSpPr>
          <p:nvPr>
            <p:ph type="title"/>
          </p:nvPr>
        </p:nvSpPr>
        <p:spPr>
          <a:xfrm>
            <a:off x="838200" y="207997"/>
            <a:ext cx="10515600" cy="1325563"/>
          </a:xfrm>
        </p:spPr>
        <p:txBody>
          <a:bodyPr>
            <a:normAutofit/>
          </a:bodyPr>
          <a:lstStyle/>
          <a:p>
            <a:r>
              <a:rPr lang="en-GB" sz="4000" dirty="0"/>
              <a:t>Conclusions</a:t>
            </a:r>
          </a:p>
        </p:txBody>
      </p:sp>
      <p:sp>
        <p:nvSpPr>
          <p:cNvPr id="3" name="Content Placeholder 2">
            <a:extLst>
              <a:ext uri="{FF2B5EF4-FFF2-40B4-BE49-F238E27FC236}">
                <a16:creationId xmlns:a16="http://schemas.microsoft.com/office/drawing/2014/main" xmlns="" id="{F55552E9-DB1E-D34C-B21B-69B9DDD73159}"/>
              </a:ext>
            </a:extLst>
          </p:cNvPr>
          <p:cNvSpPr>
            <a:spLocks noGrp="1"/>
          </p:cNvSpPr>
          <p:nvPr>
            <p:ph idx="1"/>
          </p:nvPr>
        </p:nvSpPr>
        <p:spPr>
          <a:xfrm>
            <a:off x="838200" y="1511369"/>
            <a:ext cx="10515600" cy="4351338"/>
          </a:xfrm>
        </p:spPr>
        <p:txBody>
          <a:bodyPr>
            <a:normAutofit lnSpcReduction="10000"/>
          </a:bodyPr>
          <a:lstStyle/>
          <a:p>
            <a:r>
              <a:rPr lang="en-GB" dirty="0" smtClean="0"/>
              <a:t>Presented analyses are preliminary</a:t>
            </a:r>
          </a:p>
          <a:p>
            <a:pPr lvl="1"/>
            <a:r>
              <a:rPr lang="en-GB" dirty="0" smtClean="0"/>
              <a:t>Size of ethnic minorities and minority relations might be more important for shaping immigration attitudes and perceived threat than % of foreign born population</a:t>
            </a:r>
          </a:p>
          <a:p>
            <a:pPr lvl="1"/>
            <a:r>
              <a:rPr lang="en-GB" dirty="0" smtClean="0"/>
              <a:t>Measures for contextual variables </a:t>
            </a:r>
            <a:r>
              <a:rPr lang="mr-IN" dirty="0" smtClean="0"/>
              <a:t>–</a:t>
            </a:r>
            <a:r>
              <a:rPr lang="en-GB" dirty="0" smtClean="0"/>
              <a:t> different sources provide different values for contextual variables</a:t>
            </a:r>
          </a:p>
          <a:p>
            <a:pPr lvl="1"/>
            <a:r>
              <a:rPr lang="en-GB" dirty="0" smtClean="0"/>
              <a:t>Meaning of the term immigrant may vary </a:t>
            </a:r>
            <a:r>
              <a:rPr lang="en-GB" dirty="0" smtClean="0"/>
              <a:t>across countries </a:t>
            </a:r>
            <a:r>
              <a:rPr lang="mr-IN" dirty="0" smtClean="0"/>
              <a:t>–</a:t>
            </a:r>
            <a:r>
              <a:rPr lang="en-GB" dirty="0" smtClean="0"/>
              <a:t> e.g. Polish government repeatedly refers to Ukrainian labour migrants as refugees; also (as demonstrated in previous studies) opposition to immigration has a racist component</a:t>
            </a:r>
            <a:endParaRPr lang="en-GB" dirty="0"/>
          </a:p>
        </p:txBody>
      </p:sp>
    </p:spTree>
    <p:extLst>
      <p:ext uri="{BB962C8B-B14F-4D97-AF65-F5344CB8AC3E}">
        <p14:creationId xmlns:p14="http://schemas.microsoft.com/office/powerpoint/2010/main" val="1148493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073376-C71B-194C-98A5-437D5BD393B4}"/>
              </a:ext>
            </a:extLst>
          </p:cNvPr>
          <p:cNvSpPr>
            <a:spLocks noGrp="1"/>
          </p:cNvSpPr>
          <p:nvPr>
            <p:ph type="title"/>
          </p:nvPr>
        </p:nvSpPr>
        <p:spPr>
          <a:xfrm>
            <a:off x="838200" y="142527"/>
            <a:ext cx="10515600" cy="1325563"/>
          </a:xfrm>
        </p:spPr>
        <p:txBody>
          <a:bodyPr>
            <a:normAutofit/>
          </a:bodyPr>
          <a:lstStyle/>
          <a:p>
            <a:pPr algn="ctr"/>
            <a:r>
              <a:rPr lang="en-GB" sz="4000" dirty="0" smtClean="0"/>
              <a:t>“ESS book” chapter</a:t>
            </a:r>
            <a:endParaRPr lang="en-GB" sz="4000" dirty="0"/>
          </a:p>
        </p:txBody>
      </p:sp>
      <p:sp>
        <p:nvSpPr>
          <p:cNvPr id="3" name="Content Placeholder 2">
            <a:extLst>
              <a:ext uri="{FF2B5EF4-FFF2-40B4-BE49-F238E27FC236}">
                <a16:creationId xmlns:a16="http://schemas.microsoft.com/office/drawing/2014/main" xmlns="" id="{0E72CBAE-F633-534A-B669-4D5095E71FB3}"/>
              </a:ext>
            </a:extLst>
          </p:cNvPr>
          <p:cNvSpPr>
            <a:spLocks noGrp="1"/>
          </p:cNvSpPr>
          <p:nvPr>
            <p:ph idx="1"/>
          </p:nvPr>
        </p:nvSpPr>
        <p:spPr>
          <a:xfrm>
            <a:off x="838200" y="1432805"/>
            <a:ext cx="10515600" cy="4351338"/>
          </a:xfrm>
        </p:spPr>
        <p:txBody>
          <a:bodyPr>
            <a:normAutofit/>
          </a:bodyPr>
          <a:lstStyle/>
          <a:p>
            <a:pPr lvl="0"/>
            <a:r>
              <a:rPr lang="en-US" dirty="0" smtClean="0"/>
              <a:t>“</a:t>
            </a:r>
            <a:r>
              <a:rPr lang="en-US" dirty="0"/>
              <a:t>T</a:t>
            </a:r>
            <a:r>
              <a:rPr lang="en-US" dirty="0" smtClean="0"/>
              <a:t>raditional</a:t>
            </a:r>
            <a:r>
              <a:rPr lang="en-US" dirty="0"/>
              <a:t>” analysis of the attitudinal effects of socioeconomic position, changing contexts, and integration policies.</a:t>
            </a:r>
            <a:endParaRPr lang="pl-PL" dirty="0"/>
          </a:p>
          <a:p>
            <a:pPr lvl="0"/>
            <a:r>
              <a:rPr lang="en-US" dirty="0" smtClean="0"/>
              <a:t>Data from </a:t>
            </a:r>
            <a:r>
              <a:rPr lang="en-US" dirty="0"/>
              <a:t>seven rounds of the European Social Survey to illustrate patterns in responses to questionnaire items pertaining to immigration.</a:t>
            </a:r>
          </a:p>
          <a:p>
            <a:pPr lvl="0"/>
            <a:r>
              <a:rPr lang="en-US" dirty="0"/>
              <a:t>In general, our results challenged predictions of the competitive threat hypothesis, and were more consistent with normative theory of group relations, with its focus on integration policies.</a:t>
            </a:r>
            <a:endParaRPr lang="pl-PL" dirty="0"/>
          </a:p>
        </p:txBody>
      </p:sp>
    </p:spTree>
    <p:extLst>
      <p:ext uri="{BB962C8B-B14F-4D97-AF65-F5344CB8AC3E}">
        <p14:creationId xmlns:p14="http://schemas.microsoft.com/office/powerpoint/2010/main" val="911232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B8ADCF15-2140-9F43-862C-F6B666808BC5}"/>
              </a:ext>
            </a:extLst>
          </p:cNvPr>
          <p:cNvGraphicFramePr>
            <a:graphicFrameLocks noGrp="1"/>
          </p:cNvGraphicFramePr>
          <p:nvPr>
            <p:extLst>
              <p:ext uri="{D42A27DB-BD31-4B8C-83A1-F6EECF244321}">
                <p14:modId xmlns:p14="http://schemas.microsoft.com/office/powerpoint/2010/main" val="3326693045"/>
              </p:ext>
            </p:extLst>
          </p:nvPr>
        </p:nvGraphicFramePr>
        <p:xfrm>
          <a:off x="353486" y="-39282"/>
          <a:ext cx="11455571" cy="6915192"/>
        </p:xfrm>
        <a:graphic>
          <a:graphicData uri="http://schemas.openxmlformats.org/drawingml/2006/table">
            <a:tbl>
              <a:tblPr firstRow="1" firstCol="1" bandRow="1" bandCol="1">
                <a:tableStyleId>{C083E6E3-FA7D-4D7B-A595-EF9225AFEA82}</a:tableStyleId>
              </a:tblPr>
              <a:tblGrid>
                <a:gridCol w="5920830">
                  <a:extLst>
                    <a:ext uri="{9D8B030D-6E8A-4147-A177-3AD203B41FA5}">
                      <a16:colId xmlns:a16="http://schemas.microsoft.com/office/drawing/2014/main" xmlns="" val="2578996743"/>
                    </a:ext>
                  </a:extLst>
                </a:gridCol>
                <a:gridCol w="2408831">
                  <a:extLst>
                    <a:ext uri="{9D8B030D-6E8A-4147-A177-3AD203B41FA5}">
                      <a16:colId xmlns:a16="http://schemas.microsoft.com/office/drawing/2014/main" xmlns="" val="1061513898"/>
                    </a:ext>
                  </a:extLst>
                </a:gridCol>
                <a:gridCol w="3125910">
                  <a:extLst>
                    <a:ext uri="{9D8B030D-6E8A-4147-A177-3AD203B41FA5}">
                      <a16:colId xmlns:a16="http://schemas.microsoft.com/office/drawing/2014/main" xmlns="" val="2479022460"/>
                    </a:ext>
                  </a:extLst>
                </a:gridCol>
              </a:tblGrid>
              <a:tr h="367853">
                <a:tc>
                  <a:txBody>
                    <a:bodyPr/>
                    <a:lstStyle/>
                    <a:p>
                      <a:pPr>
                        <a:lnSpc>
                          <a:spcPct val="150000"/>
                        </a:lnSpc>
                        <a:spcAft>
                          <a:spcPts val="0"/>
                        </a:spcAft>
                      </a:pPr>
                      <a:r>
                        <a:rPr lang="en-GB" sz="1600" b="0" i="0" dirty="0">
                          <a:effectLst/>
                          <a:latin typeface="Arial (null)"/>
                        </a:rPr>
                        <a:t> </a:t>
                      </a:r>
                      <a:endParaRPr lang="pl-PL" sz="1600" b="0" i="0" dirty="0">
                        <a:effectLst/>
                        <a:latin typeface="Arial Regular"/>
                        <a:ea typeface="Times New Roman" panose="02020603050405020304" pitchFamily="18" charset="0"/>
                      </a:endParaRPr>
                    </a:p>
                  </a:txBody>
                  <a:tcPr marL="8724" marR="8724" marT="8724" marB="8724" anchor="ctr"/>
                </a:tc>
                <a:tc>
                  <a:txBody>
                    <a:bodyPr/>
                    <a:lstStyle/>
                    <a:p>
                      <a:pPr>
                        <a:lnSpc>
                          <a:spcPct val="150000"/>
                        </a:lnSpc>
                        <a:spcAft>
                          <a:spcPts val="0"/>
                        </a:spcAft>
                      </a:pPr>
                      <a:r>
                        <a:rPr lang="en-GB" sz="1600" b="0" i="0" dirty="0">
                          <a:effectLst/>
                          <a:latin typeface="Arial (null)"/>
                        </a:rPr>
                        <a:t>Consequences</a:t>
                      </a:r>
                      <a:endParaRPr lang="pl-PL" sz="1600" b="0" i="0" dirty="0">
                        <a:effectLst/>
                        <a:latin typeface="Arial Regular"/>
                        <a:ea typeface="Times New Roman" panose="02020603050405020304" pitchFamily="18" charset="0"/>
                      </a:endParaRPr>
                    </a:p>
                  </a:txBody>
                  <a:tcPr marL="8724" marR="8724" marT="8724" marB="8724" anchor="ctr"/>
                </a:tc>
                <a:tc>
                  <a:txBody>
                    <a:bodyPr/>
                    <a:lstStyle/>
                    <a:p>
                      <a:pPr>
                        <a:lnSpc>
                          <a:spcPct val="150000"/>
                        </a:lnSpc>
                        <a:spcAft>
                          <a:spcPts val="0"/>
                        </a:spcAft>
                      </a:pPr>
                      <a:r>
                        <a:rPr lang="en-GB" sz="1600" b="0" i="0" dirty="0">
                          <a:effectLst/>
                          <a:latin typeface="Arial (null)"/>
                        </a:rPr>
                        <a:t>Oppose</a:t>
                      </a:r>
                      <a:endParaRPr lang="pl-PL" sz="1600" b="0" i="0" dirty="0">
                        <a:effectLst/>
                        <a:latin typeface="Arial Regular"/>
                        <a:ea typeface="Times New Roman" panose="02020603050405020304" pitchFamily="18" charset="0"/>
                      </a:endParaRPr>
                    </a:p>
                  </a:txBody>
                  <a:tcPr marL="8724" marR="8724" marT="8724" marB="8724" anchor="ctr"/>
                </a:tc>
                <a:extLst>
                  <a:ext uri="{0D108BD9-81ED-4DB2-BD59-A6C34878D82A}">
                    <a16:rowId xmlns:a16="http://schemas.microsoft.com/office/drawing/2014/main" xmlns="" val="1048021471"/>
                  </a:ext>
                </a:extLst>
              </a:tr>
              <a:tr h="367853">
                <a:tc>
                  <a:txBody>
                    <a:bodyPr/>
                    <a:lstStyle/>
                    <a:p>
                      <a:pPr>
                        <a:lnSpc>
                          <a:spcPct val="150000"/>
                        </a:lnSpc>
                        <a:spcAft>
                          <a:spcPts val="0"/>
                        </a:spcAft>
                      </a:pPr>
                      <a:r>
                        <a:rPr lang="en-GB" sz="1600" b="0" i="0" dirty="0">
                          <a:effectLst/>
                          <a:latin typeface="Arial (null)"/>
                        </a:rPr>
                        <a:t>Unemployment rate</a:t>
                      </a:r>
                      <a:endParaRPr lang="pl-PL" sz="1600" b="0" i="0" dirty="0">
                        <a:effectLst/>
                        <a:latin typeface="Arial Regular"/>
                        <a:ea typeface="Times New Roman" panose="02020603050405020304" pitchFamily="18" charset="0"/>
                      </a:endParaRPr>
                    </a:p>
                  </a:txBody>
                  <a:tcPr marL="8724" marR="8724" marT="8724" marB="8724" anchor="ctr"/>
                </a:tc>
                <a:tc>
                  <a:txBody>
                    <a:bodyPr/>
                    <a:lstStyle/>
                    <a:p>
                      <a:pPr>
                        <a:lnSpc>
                          <a:spcPct val="150000"/>
                        </a:lnSpc>
                        <a:spcAft>
                          <a:spcPts val="0"/>
                        </a:spcAft>
                      </a:pPr>
                      <a:r>
                        <a:rPr lang="en-GB" sz="1600" b="0" i="0" dirty="0">
                          <a:effectLst/>
                          <a:latin typeface="Arial (null)"/>
                        </a:rPr>
                        <a:t>-0.005</a:t>
                      </a:r>
                      <a:endParaRPr lang="pl-PL" sz="1600" b="0" i="0" dirty="0">
                        <a:effectLst/>
                        <a:latin typeface="Arial Regular"/>
                        <a:ea typeface="Times New Roman" panose="02020603050405020304" pitchFamily="18" charset="0"/>
                      </a:endParaRPr>
                    </a:p>
                  </a:txBody>
                  <a:tcPr marL="8724" marR="8724" marT="8724" marB="8724" anchor="ctr"/>
                </a:tc>
                <a:tc>
                  <a:txBody>
                    <a:bodyPr/>
                    <a:lstStyle/>
                    <a:p>
                      <a:pPr>
                        <a:lnSpc>
                          <a:spcPct val="150000"/>
                        </a:lnSpc>
                        <a:spcAft>
                          <a:spcPts val="0"/>
                        </a:spcAft>
                      </a:pPr>
                      <a:r>
                        <a:rPr lang="en-GB" sz="1600" b="0" i="0" dirty="0">
                          <a:effectLst/>
                          <a:latin typeface="Arial (null)"/>
                        </a:rPr>
                        <a:t>0.003</a:t>
                      </a:r>
                      <a:endParaRPr lang="pl-PL" sz="1600" b="0" i="0" dirty="0">
                        <a:effectLst/>
                        <a:latin typeface="Arial Regular"/>
                        <a:ea typeface="Times New Roman" panose="02020603050405020304" pitchFamily="18" charset="0"/>
                      </a:endParaRPr>
                    </a:p>
                  </a:txBody>
                  <a:tcPr marL="8724" marR="8724" marT="8724" marB="8724" anchor="ctr"/>
                </a:tc>
                <a:extLst>
                  <a:ext uri="{0D108BD9-81ED-4DB2-BD59-A6C34878D82A}">
                    <a16:rowId xmlns:a16="http://schemas.microsoft.com/office/drawing/2014/main" xmlns="" val="748735951"/>
                  </a:ext>
                </a:extLst>
              </a:tr>
              <a:tr h="367853">
                <a:tc>
                  <a:txBody>
                    <a:bodyPr/>
                    <a:lstStyle/>
                    <a:p>
                      <a:pPr>
                        <a:lnSpc>
                          <a:spcPct val="150000"/>
                        </a:lnSpc>
                        <a:spcAft>
                          <a:spcPts val="0"/>
                        </a:spcAft>
                      </a:pPr>
                      <a:r>
                        <a:rPr lang="en-GB" sz="1600" b="0" i="0" dirty="0">
                          <a:effectLst/>
                          <a:latin typeface="Arial (null)"/>
                        </a:rPr>
                        <a:t> </a:t>
                      </a:r>
                      <a:endParaRPr lang="pl-PL" sz="1600" b="0" i="0" dirty="0">
                        <a:effectLst/>
                        <a:latin typeface="Arial Regular"/>
                        <a:ea typeface="Times New Roman" panose="02020603050405020304" pitchFamily="18" charset="0"/>
                      </a:endParaRPr>
                    </a:p>
                  </a:txBody>
                  <a:tcPr marL="8724" marR="8724" marT="8724" marB="8724" anchor="ctr"/>
                </a:tc>
                <a:tc>
                  <a:txBody>
                    <a:bodyPr/>
                    <a:lstStyle/>
                    <a:p>
                      <a:pPr>
                        <a:lnSpc>
                          <a:spcPct val="150000"/>
                        </a:lnSpc>
                        <a:spcAft>
                          <a:spcPts val="0"/>
                        </a:spcAft>
                      </a:pPr>
                      <a:r>
                        <a:rPr lang="en-GB" sz="1600" b="0" i="0" dirty="0">
                          <a:effectLst/>
                          <a:latin typeface="Arial (null)"/>
                        </a:rPr>
                        <a:t>(0.012)</a:t>
                      </a:r>
                      <a:endParaRPr lang="pl-PL" sz="1600" b="0" i="0" dirty="0">
                        <a:effectLst/>
                        <a:latin typeface="Arial Regular"/>
                        <a:ea typeface="Times New Roman" panose="02020603050405020304" pitchFamily="18" charset="0"/>
                      </a:endParaRPr>
                    </a:p>
                  </a:txBody>
                  <a:tcPr marL="8724" marR="8724" marT="8724" marB="8724" anchor="ctr"/>
                </a:tc>
                <a:tc>
                  <a:txBody>
                    <a:bodyPr/>
                    <a:lstStyle/>
                    <a:p>
                      <a:pPr>
                        <a:lnSpc>
                          <a:spcPct val="150000"/>
                        </a:lnSpc>
                        <a:spcAft>
                          <a:spcPts val="0"/>
                        </a:spcAft>
                      </a:pPr>
                      <a:r>
                        <a:rPr lang="en-GB" sz="1600" b="0" i="0" dirty="0">
                          <a:effectLst/>
                          <a:latin typeface="Arial (null)"/>
                        </a:rPr>
                        <a:t>(0.005)</a:t>
                      </a:r>
                      <a:endParaRPr lang="pl-PL" sz="1600" b="0" i="0" dirty="0">
                        <a:effectLst/>
                        <a:latin typeface="Arial Regular"/>
                        <a:ea typeface="Times New Roman" panose="02020603050405020304" pitchFamily="18" charset="0"/>
                      </a:endParaRPr>
                    </a:p>
                  </a:txBody>
                  <a:tcPr marL="8724" marR="8724" marT="8724" marB="8724" anchor="ctr"/>
                </a:tc>
                <a:extLst>
                  <a:ext uri="{0D108BD9-81ED-4DB2-BD59-A6C34878D82A}">
                    <a16:rowId xmlns:a16="http://schemas.microsoft.com/office/drawing/2014/main" xmlns="" val="1385596715"/>
                  </a:ext>
                </a:extLst>
              </a:tr>
              <a:tr h="367853">
                <a:tc>
                  <a:txBody>
                    <a:bodyPr/>
                    <a:lstStyle/>
                    <a:p>
                      <a:pPr>
                        <a:lnSpc>
                          <a:spcPct val="150000"/>
                        </a:lnSpc>
                        <a:spcAft>
                          <a:spcPts val="0"/>
                        </a:spcAft>
                      </a:pPr>
                      <a:r>
                        <a:rPr lang="en-GB" sz="1600" b="0" i="0" dirty="0">
                          <a:effectLst/>
                          <a:latin typeface="Arial (null)"/>
                        </a:rPr>
                        <a:t>Net migration rate</a:t>
                      </a:r>
                      <a:endParaRPr lang="pl-PL" sz="1600" b="0" i="0" dirty="0">
                        <a:effectLst/>
                        <a:latin typeface="Arial Regular"/>
                        <a:ea typeface="Times New Roman" panose="02020603050405020304" pitchFamily="18" charset="0"/>
                      </a:endParaRPr>
                    </a:p>
                  </a:txBody>
                  <a:tcPr marL="8724" marR="8724" marT="8724" marB="8724" anchor="ctr"/>
                </a:tc>
                <a:tc>
                  <a:txBody>
                    <a:bodyPr/>
                    <a:lstStyle/>
                    <a:p>
                      <a:pPr>
                        <a:lnSpc>
                          <a:spcPct val="150000"/>
                        </a:lnSpc>
                        <a:spcAft>
                          <a:spcPts val="0"/>
                        </a:spcAft>
                      </a:pPr>
                      <a:r>
                        <a:rPr lang="en-GB" sz="1600" b="0" i="0" dirty="0">
                          <a:effectLst/>
                          <a:latin typeface="Arial (null)"/>
                        </a:rPr>
                        <a:t>-0.002</a:t>
                      </a:r>
                      <a:endParaRPr lang="pl-PL" sz="1600" b="0" i="0" dirty="0">
                        <a:effectLst/>
                        <a:latin typeface="Arial Regular"/>
                        <a:ea typeface="Times New Roman" panose="02020603050405020304" pitchFamily="18" charset="0"/>
                      </a:endParaRPr>
                    </a:p>
                  </a:txBody>
                  <a:tcPr marL="8724" marR="8724" marT="8724" marB="8724" anchor="ctr"/>
                </a:tc>
                <a:tc>
                  <a:txBody>
                    <a:bodyPr/>
                    <a:lstStyle/>
                    <a:p>
                      <a:pPr>
                        <a:lnSpc>
                          <a:spcPct val="150000"/>
                        </a:lnSpc>
                        <a:spcAft>
                          <a:spcPts val="0"/>
                        </a:spcAft>
                      </a:pPr>
                      <a:r>
                        <a:rPr lang="en-GB" sz="1600" b="0" i="0" dirty="0">
                          <a:effectLst/>
                          <a:latin typeface="Arial (null)"/>
                        </a:rPr>
                        <a:t>0.006</a:t>
                      </a:r>
                      <a:endParaRPr lang="pl-PL" sz="1600" b="0" i="0" dirty="0">
                        <a:effectLst/>
                        <a:latin typeface="Arial Regular"/>
                        <a:ea typeface="Times New Roman" panose="02020603050405020304" pitchFamily="18" charset="0"/>
                      </a:endParaRPr>
                    </a:p>
                  </a:txBody>
                  <a:tcPr marL="8724" marR="8724" marT="8724" marB="8724" anchor="ctr"/>
                </a:tc>
                <a:extLst>
                  <a:ext uri="{0D108BD9-81ED-4DB2-BD59-A6C34878D82A}">
                    <a16:rowId xmlns:a16="http://schemas.microsoft.com/office/drawing/2014/main" xmlns="" val="147869478"/>
                  </a:ext>
                </a:extLst>
              </a:tr>
              <a:tr h="367853">
                <a:tc>
                  <a:txBody>
                    <a:bodyPr/>
                    <a:lstStyle/>
                    <a:p>
                      <a:pPr>
                        <a:lnSpc>
                          <a:spcPct val="150000"/>
                        </a:lnSpc>
                        <a:spcAft>
                          <a:spcPts val="0"/>
                        </a:spcAft>
                      </a:pPr>
                      <a:r>
                        <a:rPr lang="en-GB" sz="1600" b="0" i="0" dirty="0">
                          <a:effectLst/>
                          <a:latin typeface="Arial (null)"/>
                        </a:rPr>
                        <a:t> </a:t>
                      </a:r>
                      <a:endParaRPr lang="pl-PL" sz="1600" b="0" i="0" dirty="0">
                        <a:effectLst/>
                        <a:latin typeface="Arial Regular"/>
                        <a:ea typeface="Times New Roman" panose="02020603050405020304" pitchFamily="18" charset="0"/>
                      </a:endParaRPr>
                    </a:p>
                  </a:txBody>
                  <a:tcPr marL="8724" marR="8724" marT="8724" marB="8724" anchor="ctr"/>
                </a:tc>
                <a:tc>
                  <a:txBody>
                    <a:bodyPr/>
                    <a:lstStyle/>
                    <a:p>
                      <a:pPr>
                        <a:lnSpc>
                          <a:spcPct val="150000"/>
                        </a:lnSpc>
                        <a:spcAft>
                          <a:spcPts val="0"/>
                        </a:spcAft>
                      </a:pPr>
                      <a:r>
                        <a:rPr lang="en-GB" sz="1600" b="0" i="0" dirty="0">
                          <a:effectLst/>
                          <a:latin typeface="Arial (null)"/>
                        </a:rPr>
                        <a:t>(0.012)</a:t>
                      </a:r>
                      <a:endParaRPr lang="pl-PL" sz="1600" b="0" i="0" dirty="0">
                        <a:effectLst/>
                        <a:latin typeface="Arial Regular"/>
                        <a:ea typeface="Times New Roman" panose="02020603050405020304" pitchFamily="18" charset="0"/>
                      </a:endParaRPr>
                    </a:p>
                  </a:txBody>
                  <a:tcPr marL="8724" marR="8724" marT="8724" marB="8724" anchor="ctr"/>
                </a:tc>
                <a:tc>
                  <a:txBody>
                    <a:bodyPr/>
                    <a:lstStyle/>
                    <a:p>
                      <a:pPr>
                        <a:lnSpc>
                          <a:spcPct val="150000"/>
                        </a:lnSpc>
                        <a:spcAft>
                          <a:spcPts val="0"/>
                        </a:spcAft>
                      </a:pPr>
                      <a:r>
                        <a:rPr lang="en-GB" sz="1600" b="0" i="0" dirty="0">
                          <a:effectLst/>
                          <a:latin typeface="Arial (null)"/>
                        </a:rPr>
                        <a:t>(0.004)</a:t>
                      </a:r>
                      <a:endParaRPr lang="pl-PL" sz="1600" b="0" i="0" dirty="0">
                        <a:effectLst/>
                        <a:latin typeface="Arial Regular"/>
                        <a:ea typeface="Times New Roman" panose="02020603050405020304" pitchFamily="18" charset="0"/>
                      </a:endParaRPr>
                    </a:p>
                  </a:txBody>
                  <a:tcPr marL="8724" marR="8724" marT="8724" marB="8724" anchor="ctr"/>
                </a:tc>
                <a:extLst>
                  <a:ext uri="{0D108BD9-81ED-4DB2-BD59-A6C34878D82A}">
                    <a16:rowId xmlns:a16="http://schemas.microsoft.com/office/drawing/2014/main" xmlns="" val="1222933711"/>
                  </a:ext>
                </a:extLst>
              </a:tr>
              <a:tr h="367853">
                <a:tc>
                  <a:txBody>
                    <a:bodyPr/>
                    <a:lstStyle/>
                    <a:p>
                      <a:pPr>
                        <a:lnSpc>
                          <a:spcPct val="150000"/>
                        </a:lnSpc>
                        <a:spcAft>
                          <a:spcPts val="0"/>
                        </a:spcAft>
                      </a:pPr>
                      <a:r>
                        <a:rPr lang="en-GB" sz="1600" b="0" i="0" dirty="0">
                          <a:effectLst/>
                          <a:latin typeface="Arial (null)"/>
                        </a:rPr>
                        <a:t>Work situation: In education × Net migration rate</a:t>
                      </a:r>
                      <a:endParaRPr lang="pl-PL" sz="1600" b="0" i="0" dirty="0">
                        <a:effectLst/>
                        <a:latin typeface="Arial Regular"/>
                        <a:ea typeface="Times New Roman" panose="02020603050405020304" pitchFamily="18" charset="0"/>
                      </a:endParaRPr>
                    </a:p>
                  </a:txBody>
                  <a:tcPr marL="8724" marR="8724" marT="8724" marB="8724" anchor="ctr"/>
                </a:tc>
                <a:tc>
                  <a:txBody>
                    <a:bodyPr/>
                    <a:lstStyle/>
                    <a:p>
                      <a:pPr>
                        <a:lnSpc>
                          <a:spcPct val="150000"/>
                        </a:lnSpc>
                        <a:spcAft>
                          <a:spcPts val="0"/>
                        </a:spcAft>
                      </a:pPr>
                      <a:r>
                        <a:rPr lang="en-GB" sz="1600" b="0" i="0" dirty="0">
                          <a:effectLst/>
                          <a:latin typeface="Arial (null)"/>
                        </a:rPr>
                        <a:t>-0.017</a:t>
                      </a:r>
                      <a:r>
                        <a:rPr lang="en-GB" sz="1600" b="0" i="0" baseline="30000" dirty="0">
                          <a:effectLst/>
                          <a:latin typeface="Arial (null)"/>
                        </a:rPr>
                        <a:t>***</a:t>
                      </a:r>
                      <a:endParaRPr lang="pl-PL" sz="1600" b="0" i="0" dirty="0">
                        <a:effectLst/>
                        <a:latin typeface="Arial Regular"/>
                        <a:ea typeface="Times New Roman" panose="02020603050405020304" pitchFamily="18" charset="0"/>
                      </a:endParaRPr>
                    </a:p>
                  </a:txBody>
                  <a:tcPr marL="8724" marR="8724" marT="8724" marB="8724" anchor="ctr"/>
                </a:tc>
                <a:tc>
                  <a:txBody>
                    <a:bodyPr/>
                    <a:lstStyle/>
                    <a:p>
                      <a:pPr>
                        <a:lnSpc>
                          <a:spcPct val="150000"/>
                        </a:lnSpc>
                        <a:spcAft>
                          <a:spcPts val="0"/>
                        </a:spcAft>
                      </a:pPr>
                      <a:r>
                        <a:rPr lang="en-GB" sz="1600" b="0" i="0" dirty="0">
                          <a:effectLst/>
                          <a:latin typeface="Arial (null)"/>
                        </a:rPr>
                        <a:t>0.005</a:t>
                      </a:r>
                      <a:r>
                        <a:rPr lang="en-GB" sz="1600" b="0" i="0" baseline="30000" dirty="0">
                          <a:effectLst/>
                          <a:latin typeface="Arial (null)"/>
                        </a:rPr>
                        <a:t>***</a:t>
                      </a:r>
                      <a:endParaRPr lang="pl-PL" sz="1600" b="0" i="0" dirty="0">
                        <a:effectLst/>
                        <a:latin typeface="Arial Regular"/>
                        <a:ea typeface="Times New Roman" panose="02020603050405020304" pitchFamily="18" charset="0"/>
                      </a:endParaRPr>
                    </a:p>
                  </a:txBody>
                  <a:tcPr marL="8724" marR="8724" marT="8724" marB="8724" anchor="ctr"/>
                </a:tc>
                <a:extLst>
                  <a:ext uri="{0D108BD9-81ED-4DB2-BD59-A6C34878D82A}">
                    <a16:rowId xmlns:a16="http://schemas.microsoft.com/office/drawing/2014/main" xmlns="" val="717823741"/>
                  </a:ext>
                </a:extLst>
              </a:tr>
              <a:tr h="367853">
                <a:tc>
                  <a:txBody>
                    <a:bodyPr/>
                    <a:lstStyle/>
                    <a:p>
                      <a:pPr>
                        <a:lnSpc>
                          <a:spcPct val="150000"/>
                        </a:lnSpc>
                        <a:spcAft>
                          <a:spcPts val="0"/>
                        </a:spcAft>
                      </a:pPr>
                      <a:r>
                        <a:rPr lang="en-GB" sz="1600" b="0" i="0" dirty="0">
                          <a:effectLst/>
                          <a:latin typeface="Arial (null)"/>
                        </a:rPr>
                        <a:t> </a:t>
                      </a:r>
                      <a:endParaRPr lang="pl-PL" sz="1600" b="0" i="0" dirty="0">
                        <a:effectLst/>
                        <a:latin typeface="Arial Regular"/>
                        <a:ea typeface="Times New Roman" panose="02020603050405020304" pitchFamily="18" charset="0"/>
                      </a:endParaRPr>
                    </a:p>
                  </a:txBody>
                  <a:tcPr marL="8724" marR="8724" marT="8724" marB="8724" anchor="ctr"/>
                </a:tc>
                <a:tc>
                  <a:txBody>
                    <a:bodyPr/>
                    <a:lstStyle/>
                    <a:p>
                      <a:pPr>
                        <a:lnSpc>
                          <a:spcPct val="150000"/>
                        </a:lnSpc>
                        <a:spcAft>
                          <a:spcPts val="0"/>
                        </a:spcAft>
                      </a:pPr>
                      <a:r>
                        <a:rPr lang="en-GB" sz="1600" b="0" i="0" dirty="0">
                          <a:effectLst/>
                          <a:latin typeface="Arial (null)"/>
                        </a:rPr>
                        <a:t>(0.005)</a:t>
                      </a:r>
                      <a:endParaRPr lang="pl-PL" sz="1600" b="0" i="0" dirty="0">
                        <a:effectLst/>
                        <a:latin typeface="Arial Regular"/>
                        <a:ea typeface="Times New Roman" panose="02020603050405020304" pitchFamily="18" charset="0"/>
                      </a:endParaRPr>
                    </a:p>
                  </a:txBody>
                  <a:tcPr marL="8724" marR="8724" marT="8724" marB="8724" anchor="ctr"/>
                </a:tc>
                <a:tc>
                  <a:txBody>
                    <a:bodyPr/>
                    <a:lstStyle/>
                    <a:p>
                      <a:pPr>
                        <a:lnSpc>
                          <a:spcPct val="150000"/>
                        </a:lnSpc>
                        <a:spcAft>
                          <a:spcPts val="0"/>
                        </a:spcAft>
                      </a:pPr>
                      <a:r>
                        <a:rPr lang="en-GB" sz="1600" b="0" i="0" dirty="0">
                          <a:effectLst/>
                          <a:latin typeface="Arial (null)"/>
                        </a:rPr>
                        <a:t>(0.002)</a:t>
                      </a:r>
                      <a:endParaRPr lang="pl-PL" sz="1600" b="0" i="0" dirty="0">
                        <a:effectLst/>
                        <a:latin typeface="Arial Regular"/>
                        <a:ea typeface="Times New Roman" panose="02020603050405020304" pitchFamily="18" charset="0"/>
                      </a:endParaRPr>
                    </a:p>
                  </a:txBody>
                  <a:tcPr marL="8724" marR="8724" marT="8724" marB="8724" anchor="ctr"/>
                </a:tc>
                <a:extLst>
                  <a:ext uri="{0D108BD9-81ED-4DB2-BD59-A6C34878D82A}">
                    <a16:rowId xmlns:a16="http://schemas.microsoft.com/office/drawing/2014/main" xmlns="" val="1173676240"/>
                  </a:ext>
                </a:extLst>
              </a:tr>
              <a:tr h="367853">
                <a:tc>
                  <a:txBody>
                    <a:bodyPr/>
                    <a:lstStyle/>
                    <a:p>
                      <a:pPr>
                        <a:lnSpc>
                          <a:spcPct val="150000"/>
                        </a:lnSpc>
                        <a:spcAft>
                          <a:spcPts val="0"/>
                        </a:spcAft>
                      </a:pPr>
                      <a:r>
                        <a:rPr lang="en-GB" sz="1600" b="0" i="0" dirty="0">
                          <a:effectLst/>
                          <a:latin typeface="Arial (null)"/>
                        </a:rPr>
                        <a:t>Work situation: Unemployed × Net migration rate</a:t>
                      </a:r>
                      <a:endParaRPr lang="pl-PL" sz="1600" b="0" i="0" dirty="0">
                        <a:effectLst/>
                        <a:latin typeface="Arial Regular"/>
                        <a:ea typeface="Times New Roman" panose="02020603050405020304" pitchFamily="18" charset="0"/>
                      </a:endParaRPr>
                    </a:p>
                  </a:txBody>
                  <a:tcPr marL="8724" marR="8724" marT="8724" marB="8724" anchor="ctr"/>
                </a:tc>
                <a:tc>
                  <a:txBody>
                    <a:bodyPr/>
                    <a:lstStyle/>
                    <a:p>
                      <a:pPr>
                        <a:lnSpc>
                          <a:spcPct val="150000"/>
                        </a:lnSpc>
                        <a:spcAft>
                          <a:spcPts val="0"/>
                        </a:spcAft>
                      </a:pPr>
                      <a:r>
                        <a:rPr lang="en-GB" sz="1600" b="0" i="0" dirty="0">
                          <a:effectLst/>
                          <a:latin typeface="Arial (null)"/>
                        </a:rPr>
                        <a:t>-0.010</a:t>
                      </a:r>
                      <a:r>
                        <a:rPr lang="en-GB" sz="1600" b="0" i="0" baseline="30000" dirty="0">
                          <a:effectLst/>
                          <a:latin typeface="Arial (null)"/>
                        </a:rPr>
                        <a:t>**</a:t>
                      </a:r>
                      <a:endParaRPr lang="pl-PL" sz="1600" b="0" i="0" dirty="0">
                        <a:effectLst/>
                        <a:latin typeface="Arial Regular"/>
                        <a:ea typeface="Times New Roman" panose="02020603050405020304" pitchFamily="18" charset="0"/>
                      </a:endParaRPr>
                    </a:p>
                  </a:txBody>
                  <a:tcPr marL="8724" marR="8724" marT="8724" marB="8724" anchor="ctr"/>
                </a:tc>
                <a:tc>
                  <a:txBody>
                    <a:bodyPr/>
                    <a:lstStyle/>
                    <a:p>
                      <a:pPr>
                        <a:lnSpc>
                          <a:spcPct val="150000"/>
                        </a:lnSpc>
                        <a:spcAft>
                          <a:spcPts val="0"/>
                        </a:spcAft>
                      </a:pPr>
                      <a:r>
                        <a:rPr lang="en-GB" sz="1600" b="0" i="0" dirty="0">
                          <a:effectLst/>
                          <a:latin typeface="Arial (null)"/>
                        </a:rPr>
                        <a:t>0.001</a:t>
                      </a:r>
                      <a:endParaRPr lang="pl-PL" sz="1600" b="0" i="0" dirty="0">
                        <a:effectLst/>
                        <a:latin typeface="Arial Regular"/>
                        <a:ea typeface="Times New Roman" panose="02020603050405020304" pitchFamily="18" charset="0"/>
                      </a:endParaRPr>
                    </a:p>
                  </a:txBody>
                  <a:tcPr marL="8724" marR="8724" marT="8724" marB="8724" anchor="ctr"/>
                </a:tc>
                <a:extLst>
                  <a:ext uri="{0D108BD9-81ED-4DB2-BD59-A6C34878D82A}">
                    <a16:rowId xmlns:a16="http://schemas.microsoft.com/office/drawing/2014/main" xmlns="" val="1327086145"/>
                  </a:ext>
                </a:extLst>
              </a:tr>
              <a:tr h="367853">
                <a:tc>
                  <a:txBody>
                    <a:bodyPr/>
                    <a:lstStyle/>
                    <a:p>
                      <a:pPr>
                        <a:lnSpc>
                          <a:spcPct val="150000"/>
                        </a:lnSpc>
                        <a:spcAft>
                          <a:spcPts val="0"/>
                        </a:spcAft>
                      </a:pPr>
                      <a:r>
                        <a:rPr lang="en-GB" sz="1600" b="0" i="0" dirty="0">
                          <a:effectLst/>
                          <a:latin typeface="Arial (null)"/>
                        </a:rPr>
                        <a:t> </a:t>
                      </a:r>
                      <a:endParaRPr lang="pl-PL" sz="1600" b="0" i="0" dirty="0">
                        <a:effectLst/>
                        <a:latin typeface="Arial Regular"/>
                        <a:ea typeface="Times New Roman" panose="02020603050405020304" pitchFamily="18" charset="0"/>
                      </a:endParaRPr>
                    </a:p>
                  </a:txBody>
                  <a:tcPr marL="8724" marR="8724" marT="8724" marB="8724" anchor="ctr"/>
                </a:tc>
                <a:tc>
                  <a:txBody>
                    <a:bodyPr/>
                    <a:lstStyle/>
                    <a:p>
                      <a:pPr>
                        <a:lnSpc>
                          <a:spcPct val="150000"/>
                        </a:lnSpc>
                        <a:spcAft>
                          <a:spcPts val="0"/>
                        </a:spcAft>
                      </a:pPr>
                      <a:r>
                        <a:rPr lang="en-GB" sz="1600" b="0" i="0" dirty="0">
                          <a:effectLst/>
                          <a:latin typeface="Arial (null)"/>
                        </a:rPr>
                        <a:t>(0.005)</a:t>
                      </a:r>
                      <a:endParaRPr lang="pl-PL" sz="1600" b="0" i="0" dirty="0">
                        <a:effectLst/>
                        <a:latin typeface="Arial Regular"/>
                        <a:ea typeface="Times New Roman" panose="02020603050405020304" pitchFamily="18" charset="0"/>
                      </a:endParaRPr>
                    </a:p>
                  </a:txBody>
                  <a:tcPr marL="8724" marR="8724" marT="8724" marB="8724" anchor="ctr"/>
                </a:tc>
                <a:tc>
                  <a:txBody>
                    <a:bodyPr/>
                    <a:lstStyle/>
                    <a:p>
                      <a:pPr>
                        <a:lnSpc>
                          <a:spcPct val="150000"/>
                        </a:lnSpc>
                        <a:spcAft>
                          <a:spcPts val="0"/>
                        </a:spcAft>
                      </a:pPr>
                      <a:r>
                        <a:rPr lang="en-GB" sz="1600" b="0" i="0" dirty="0">
                          <a:effectLst/>
                          <a:latin typeface="Arial (null)"/>
                        </a:rPr>
                        <a:t>(0.002)</a:t>
                      </a:r>
                      <a:endParaRPr lang="pl-PL" sz="1600" b="0" i="0" dirty="0">
                        <a:effectLst/>
                        <a:latin typeface="Arial Regular"/>
                        <a:ea typeface="Times New Roman" panose="02020603050405020304" pitchFamily="18" charset="0"/>
                      </a:endParaRPr>
                    </a:p>
                  </a:txBody>
                  <a:tcPr marL="8724" marR="8724" marT="8724" marB="8724" anchor="ctr"/>
                </a:tc>
                <a:extLst>
                  <a:ext uri="{0D108BD9-81ED-4DB2-BD59-A6C34878D82A}">
                    <a16:rowId xmlns:a16="http://schemas.microsoft.com/office/drawing/2014/main" xmlns="" val="812390186"/>
                  </a:ext>
                </a:extLst>
              </a:tr>
              <a:tr h="367853">
                <a:tc>
                  <a:txBody>
                    <a:bodyPr/>
                    <a:lstStyle/>
                    <a:p>
                      <a:pPr>
                        <a:lnSpc>
                          <a:spcPct val="150000"/>
                        </a:lnSpc>
                        <a:spcAft>
                          <a:spcPts val="0"/>
                        </a:spcAft>
                      </a:pPr>
                      <a:r>
                        <a:rPr lang="en-GB" sz="1600" b="0" i="0" dirty="0">
                          <a:effectLst/>
                          <a:latin typeface="Arial (null)"/>
                        </a:rPr>
                        <a:t>Work situation: Retired × Net migration rate</a:t>
                      </a:r>
                      <a:endParaRPr lang="pl-PL" sz="1600" b="0" i="0" dirty="0">
                        <a:effectLst/>
                        <a:latin typeface="Arial Regular"/>
                        <a:ea typeface="Times New Roman" panose="02020603050405020304" pitchFamily="18" charset="0"/>
                      </a:endParaRPr>
                    </a:p>
                  </a:txBody>
                  <a:tcPr marL="8724" marR="8724" marT="8724" marB="8724" anchor="ctr"/>
                </a:tc>
                <a:tc>
                  <a:txBody>
                    <a:bodyPr/>
                    <a:lstStyle/>
                    <a:p>
                      <a:pPr>
                        <a:lnSpc>
                          <a:spcPct val="150000"/>
                        </a:lnSpc>
                        <a:spcAft>
                          <a:spcPts val="0"/>
                        </a:spcAft>
                      </a:pPr>
                      <a:r>
                        <a:rPr lang="en-GB" sz="1600" b="0" i="0" dirty="0">
                          <a:effectLst/>
                          <a:latin typeface="Arial (null)"/>
                        </a:rPr>
                        <a:t>0.015</a:t>
                      </a:r>
                      <a:r>
                        <a:rPr lang="en-GB" sz="1600" b="0" i="0" baseline="30000" dirty="0">
                          <a:effectLst/>
                          <a:latin typeface="Arial (null)"/>
                        </a:rPr>
                        <a:t>***</a:t>
                      </a:r>
                      <a:endParaRPr lang="pl-PL" sz="1600" b="0" i="0" dirty="0">
                        <a:effectLst/>
                        <a:latin typeface="Arial Regular"/>
                        <a:ea typeface="Times New Roman" panose="02020603050405020304" pitchFamily="18" charset="0"/>
                      </a:endParaRPr>
                    </a:p>
                  </a:txBody>
                  <a:tcPr marL="8724" marR="8724" marT="8724" marB="8724" anchor="ctr"/>
                </a:tc>
                <a:tc>
                  <a:txBody>
                    <a:bodyPr/>
                    <a:lstStyle/>
                    <a:p>
                      <a:pPr>
                        <a:lnSpc>
                          <a:spcPct val="150000"/>
                        </a:lnSpc>
                        <a:spcAft>
                          <a:spcPts val="0"/>
                        </a:spcAft>
                      </a:pPr>
                      <a:r>
                        <a:rPr lang="en-GB" sz="1600" b="0" i="0" dirty="0">
                          <a:effectLst/>
                          <a:latin typeface="Arial (null)"/>
                        </a:rPr>
                        <a:t>-0.005</a:t>
                      </a:r>
                      <a:r>
                        <a:rPr lang="en-GB" sz="1600" b="0" i="0" baseline="30000" dirty="0">
                          <a:effectLst/>
                          <a:latin typeface="Arial (null)"/>
                        </a:rPr>
                        <a:t>***</a:t>
                      </a:r>
                      <a:endParaRPr lang="pl-PL" sz="1600" b="0" i="0" dirty="0">
                        <a:effectLst/>
                        <a:latin typeface="Arial Regular"/>
                        <a:ea typeface="Times New Roman" panose="02020603050405020304" pitchFamily="18" charset="0"/>
                      </a:endParaRPr>
                    </a:p>
                  </a:txBody>
                  <a:tcPr marL="8724" marR="8724" marT="8724" marB="8724" anchor="ctr"/>
                </a:tc>
                <a:extLst>
                  <a:ext uri="{0D108BD9-81ED-4DB2-BD59-A6C34878D82A}">
                    <a16:rowId xmlns:a16="http://schemas.microsoft.com/office/drawing/2014/main" xmlns="" val="1140940701"/>
                  </a:ext>
                </a:extLst>
              </a:tr>
              <a:tr h="367853">
                <a:tc>
                  <a:txBody>
                    <a:bodyPr/>
                    <a:lstStyle/>
                    <a:p>
                      <a:pPr>
                        <a:lnSpc>
                          <a:spcPct val="150000"/>
                        </a:lnSpc>
                        <a:spcAft>
                          <a:spcPts val="0"/>
                        </a:spcAft>
                      </a:pPr>
                      <a:r>
                        <a:rPr lang="en-GB" sz="1600" b="0" i="0" dirty="0">
                          <a:effectLst/>
                          <a:latin typeface="Arial (null)"/>
                        </a:rPr>
                        <a:t> </a:t>
                      </a:r>
                      <a:endParaRPr lang="pl-PL" sz="1600" b="0" i="0" dirty="0">
                        <a:effectLst/>
                        <a:latin typeface="Arial Regular"/>
                        <a:ea typeface="Times New Roman" panose="02020603050405020304" pitchFamily="18" charset="0"/>
                      </a:endParaRPr>
                    </a:p>
                  </a:txBody>
                  <a:tcPr marL="8724" marR="8724" marT="8724" marB="8724" anchor="ctr"/>
                </a:tc>
                <a:tc>
                  <a:txBody>
                    <a:bodyPr/>
                    <a:lstStyle/>
                    <a:p>
                      <a:pPr>
                        <a:lnSpc>
                          <a:spcPct val="150000"/>
                        </a:lnSpc>
                        <a:spcAft>
                          <a:spcPts val="0"/>
                        </a:spcAft>
                      </a:pPr>
                      <a:r>
                        <a:rPr lang="en-GB" sz="1600" b="0" i="0" dirty="0">
                          <a:effectLst/>
                          <a:latin typeface="Arial (null)"/>
                        </a:rPr>
                        <a:t>(0.004)</a:t>
                      </a:r>
                      <a:endParaRPr lang="pl-PL" sz="1600" b="0" i="0" dirty="0">
                        <a:effectLst/>
                        <a:latin typeface="Arial Regular"/>
                        <a:ea typeface="Times New Roman" panose="02020603050405020304" pitchFamily="18" charset="0"/>
                      </a:endParaRPr>
                    </a:p>
                  </a:txBody>
                  <a:tcPr marL="8724" marR="8724" marT="8724" marB="8724" anchor="ctr"/>
                </a:tc>
                <a:tc>
                  <a:txBody>
                    <a:bodyPr/>
                    <a:lstStyle/>
                    <a:p>
                      <a:pPr>
                        <a:lnSpc>
                          <a:spcPct val="150000"/>
                        </a:lnSpc>
                        <a:spcAft>
                          <a:spcPts val="0"/>
                        </a:spcAft>
                      </a:pPr>
                      <a:r>
                        <a:rPr lang="en-GB" sz="1600" b="0" i="0" dirty="0">
                          <a:effectLst/>
                          <a:latin typeface="Arial (null)"/>
                        </a:rPr>
                        <a:t>(0.002)</a:t>
                      </a:r>
                      <a:endParaRPr lang="pl-PL" sz="1600" b="0" i="0" dirty="0">
                        <a:effectLst/>
                        <a:latin typeface="Arial Regular"/>
                        <a:ea typeface="Times New Roman" panose="02020603050405020304" pitchFamily="18" charset="0"/>
                      </a:endParaRPr>
                    </a:p>
                  </a:txBody>
                  <a:tcPr marL="8724" marR="8724" marT="8724" marB="8724" anchor="ctr"/>
                </a:tc>
                <a:extLst>
                  <a:ext uri="{0D108BD9-81ED-4DB2-BD59-A6C34878D82A}">
                    <a16:rowId xmlns:a16="http://schemas.microsoft.com/office/drawing/2014/main" xmlns="" val="41490755"/>
                  </a:ext>
                </a:extLst>
              </a:tr>
              <a:tr h="367853">
                <a:tc>
                  <a:txBody>
                    <a:bodyPr/>
                    <a:lstStyle/>
                    <a:p>
                      <a:pPr>
                        <a:lnSpc>
                          <a:spcPct val="150000"/>
                        </a:lnSpc>
                        <a:spcAft>
                          <a:spcPts val="0"/>
                        </a:spcAft>
                      </a:pPr>
                      <a:r>
                        <a:rPr lang="en-GB" sz="1600" b="0" i="0" dirty="0">
                          <a:effectLst/>
                          <a:latin typeface="Arial (null)"/>
                        </a:rPr>
                        <a:t>Work situation: Housework × Net migration rate</a:t>
                      </a:r>
                      <a:endParaRPr lang="pl-PL" sz="1600" b="0" i="0" dirty="0">
                        <a:effectLst/>
                        <a:latin typeface="Arial Regular"/>
                        <a:ea typeface="Times New Roman" panose="02020603050405020304" pitchFamily="18" charset="0"/>
                      </a:endParaRPr>
                    </a:p>
                  </a:txBody>
                  <a:tcPr marL="8724" marR="8724" marT="8724" marB="8724" anchor="ctr"/>
                </a:tc>
                <a:tc>
                  <a:txBody>
                    <a:bodyPr/>
                    <a:lstStyle/>
                    <a:p>
                      <a:pPr>
                        <a:lnSpc>
                          <a:spcPct val="150000"/>
                        </a:lnSpc>
                        <a:spcAft>
                          <a:spcPts val="0"/>
                        </a:spcAft>
                      </a:pPr>
                      <a:r>
                        <a:rPr lang="en-GB" sz="1600" b="0" i="0" dirty="0">
                          <a:effectLst/>
                          <a:latin typeface="Arial (null)"/>
                        </a:rPr>
                        <a:t>-0.011</a:t>
                      </a:r>
                      <a:r>
                        <a:rPr lang="en-GB" sz="1600" b="0" i="0" baseline="30000" dirty="0">
                          <a:effectLst/>
                          <a:latin typeface="Arial (null)"/>
                        </a:rPr>
                        <a:t>**</a:t>
                      </a:r>
                      <a:endParaRPr lang="pl-PL" sz="1600" b="0" i="0" dirty="0">
                        <a:effectLst/>
                        <a:latin typeface="Arial Regular"/>
                        <a:ea typeface="Times New Roman" panose="02020603050405020304" pitchFamily="18" charset="0"/>
                      </a:endParaRPr>
                    </a:p>
                  </a:txBody>
                  <a:tcPr marL="8724" marR="8724" marT="8724" marB="8724" anchor="ctr"/>
                </a:tc>
                <a:tc>
                  <a:txBody>
                    <a:bodyPr/>
                    <a:lstStyle/>
                    <a:p>
                      <a:pPr>
                        <a:lnSpc>
                          <a:spcPct val="150000"/>
                        </a:lnSpc>
                        <a:spcAft>
                          <a:spcPts val="0"/>
                        </a:spcAft>
                      </a:pPr>
                      <a:r>
                        <a:rPr lang="en-GB" sz="1600" b="0" i="0" dirty="0">
                          <a:effectLst/>
                          <a:latin typeface="Arial (null)"/>
                        </a:rPr>
                        <a:t>0.004</a:t>
                      </a:r>
                      <a:r>
                        <a:rPr lang="en-GB" sz="1600" b="0" i="0" baseline="30000" dirty="0">
                          <a:effectLst/>
                          <a:latin typeface="Arial (null)"/>
                        </a:rPr>
                        <a:t>**</a:t>
                      </a:r>
                      <a:endParaRPr lang="pl-PL" sz="1600" b="0" i="0" dirty="0">
                        <a:effectLst/>
                        <a:latin typeface="Arial Regular"/>
                        <a:ea typeface="Times New Roman" panose="02020603050405020304" pitchFamily="18" charset="0"/>
                      </a:endParaRPr>
                    </a:p>
                  </a:txBody>
                  <a:tcPr marL="8724" marR="8724" marT="8724" marB="8724" anchor="ctr"/>
                </a:tc>
                <a:extLst>
                  <a:ext uri="{0D108BD9-81ED-4DB2-BD59-A6C34878D82A}">
                    <a16:rowId xmlns:a16="http://schemas.microsoft.com/office/drawing/2014/main" xmlns="" val="1427086225"/>
                  </a:ext>
                </a:extLst>
              </a:tr>
              <a:tr h="367853">
                <a:tc>
                  <a:txBody>
                    <a:bodyPr/>
                    <a:lstStyle/>
                    <a:p>
                      <a:pPr>
                        <a:lnSpc>
                          <a:spcPct val="150000"/>
                        </a:lnSpc>
                        <a:spcAft>
                          <a:spcPts val="0"/>
                        </a:spcAft>
                      </a:pPr>
                      <a:r>
                        <a:rPr lang="en-GB" sz="1600" b="0" i="0" dirty="0">
                          <a:effectLst/>
                          <a:latin typeface="Arial (null)"/>
                        </a:rPr>
                        <a:t> </a:t>
                      </a:r>
                      <a:endParaRPr lang="pl-PL" sz="1600" b="0" i="0" dirty="0">
                        <a:effectLst/>
                        <a:latin typeface="Arial Regular"/>
                        <a:ea typeface="Times New Roman" panose="02020603050405020304" pitchFamily="18" charset="0"/>
                      </a:endParaRPr>
                    </a:p>
                  </a:txBody>
                  <a:tcPr marL="8724" marR="8724" marT="8724" marB="8724" anchor="ctr"/>
                </a:tc>
                <a:tc>
                  <a:txBody>
                    <a:bodyPr/>
                    <a:lstStyle/>
                    <a:p>
                      <a:pPr>
                        <a:lnSpc>
                          <a:spcPct val="150000"/>
                        </a:lnSpc>
                        <a:spcAft>
                          <a:spcPts val="0"/>
                        </a:spcAft>
                      </a:pPr>
                      <a:r>
                        <a:rPr lang="en-GB" sz="1600" b="0" i="0" dirty="0">
                          <a:effectLst/>
                          <a:latin typeface="Arial (null)"/>
                        </a:rPr>
                        <a:t>(0.004)</a:t>
                      </a:r>
                      <a:endParaRPr lang="pl-PL" sz="1600" b="0" i="0" dirty="0">
                        <a:effectLst/>
                        <a:latin typeface="Arial Regular"/>
                        <a:ea typeface="Times New Roman" panose="02020603050405020304" pitchFamily="18" charset="0"/>
                      </a:endParaRPr>
                    </a:p>
                  </a:txBody>
                  <a:tcPr marL="8724" marR="8724" marT="8724" marB="8724" anchor="ctr"/>
                </a:tc>
                <a:tc>
                  <a:txBody>
                    <a:bodyPr/>
                    <a:lstStyle/>
                    <a:p>
                      <a:pPr>
                        <a:lnSpc>
                          <a:spcPct val="150000"/>
                        </a:lnSpc>
                        <a:spcAft>
                          <a:spcPts val="0"/>
                        </a:spcAft>
                      </a:pPr>
                      <a:r>
                        <a:rPr lang="en-GB" sz="1600" b="0" i="0" dirty="0">
                          <a:effectLst/>
                          <a:latin typeface="Arial (null)"/>
                        </a:rPr>
                        <a:t>(0.002)</a:t>
                      </a:r>
                      <a:endParaRPr lang="pl-PL" sz="1600" b="0" i="0" dirty="0">
                        <a:effectLst/>
                        <a:latin typeface="Arial Regular"/>
                        <a:ea typeface="Times New Roman" panose="02020603050405020304" pitchFamily="18" charset="0"/>
                      </a:endParaRPr>
                    </a:p>
                  </a:txBody>
                  <a:tcPr marL="8724" marR="8724" marT="8724" marB="8724" anchor="ctr"/>
                </a:tc>
                <a:extLst>
                  <a:ext uri="{0D108BD9-81ED-4DB2-BD59-A6C34878D82A}">
                    <a16:rowId xmlns:a16="http://schemas.microsoft.com/office/drawing/2014/main" xmlns="" val="77428303"/>
                  </a:ext>
                </a:extLst>
              </a:tr>
              <a:tr h="367853">
                <a:tc>
                  <a:txBody>
                    <a:bodyPr/>
                    <a:lstStyle/>
                    <a:p>
                      <a:pPr>
                        <a:lnSpc>
                          <a:spcPct val="150000"/>
                        </a:lnSpc>
                        <a:spcAft>
                          <a:spcPts val="0"/>
                        </a:spcAft>
                      </a:pPr>
                      <a:r>
                        <a:rPr lang="en-GB" sz="1600" b="0" i="0" dirty="0">
                          <a:effectLst/>
                          <a:latin typeface="Arial (null)"/>
                        </a:rPr>
                        <a:t>Work situation: Other × Net migration rate</a:t>
                      </a:r>
                      <a:endParaRPr lang="pl-PL" sz="1600" b="0" i="0" dirty="0">
                        <a:effectLst/>
                        <a:latin typeface="Arial Regular"/>
                        <a:ea typeface="Times New Roman" panose="02020603050405020304" pitchFamily="18" charset="0"/>
                      </a:endParaRPr>
                    </a:p>
                  </a:txBody>
                  <a:tcPr marL="8724" marR="8724" marT="8724" marB="8724" anchor="ctr"/>
                </a:tc>
                <a:tc>
                  <a:txBody>
                    <a:bodyPr/>
                    <a:lstStyle/>
                    <a:p>
                      <a:pPr>
                        <a:lnSpc>
                          <a:spcPct val="150000"/>
                        </a:lnSpc>
                        <a:spcAft>
                          <a:spcPts val="0"/>
                        </a:spcAft>
                      </a:pPr>
                      <a:r>
                        <a:rPr lang="en-GB" sz="1600" b="0" i="0" dirty="0">
                          <a:effectLst/>
                          <a:latin typeface="Arial (null)"/>
                        </a:rPr>
                        <a:t>-0.008</a:t>
                      </a:r>
                      <a:endParaRPr lang="pl-PL" sz="1600" b="0" i="0" dirty="0">
                        <a:effectLst/>
                        <a:latin typeface="Arial Regular"/>
                        <a:ea typeface="Times New Roman" panose="02020603050405020304" pitchFamily="18" charset="0"/>
                      </a:endParaRPr>
                    </a:p>
                  </a:txBody>
                  <a:tcPr marL="8724" marR="8724" marT="8724" marB="8724" anchor="ctr"/>
                </a:tc>
                <a:tc>
                  <a:txBody>
                    <a:bodyPr/>
                    <a:lstStyle/>
                    <a:p>
                      <a:pPr>
                        <a:lnSpc>
                          <a:spcPct val="150000"/>
                        </a:lnSpc>
                        <a:spcAft>
                          <a:spcPts val="0"/>
                        </a:spcAft>
                      </a:pPr>
                      <a:r>
                        <a:rPr lang="en-GB" sz="1600" b="0" i="0" dirty="0">
                          <a:effectLst/>
                          <a:latin typeface="Arial (null)"/>
                        </a:rPr>
                        <a:t>0.001</a:t>
                      </a:r>
                      <a:endParaRPr lang="pl-PL" sz="1600" b="0" i="0" dirty="0">
                        <a:effectLst/>
                        <a:latin typeface="Arial Regular"/>
                        <a:ea typeface="Times New Roman" panose="02020603050405020304" pitchFamily="18" charset="0"/>
                      </a:endParaRPr>
                    </a:p>
                  </a:txBody>
                  <a:tcPr marL="8724" marR="8724" marT="8724" marB="8724" anchor="ctr"/>
                </a:tc>
                <a:extLst>
                  <a:ext uri="{0D108BD9-81ED-4DB2-BD59-A6C34878D82A}">
                    <a16:rowId xmlns:a16="http://schemas.microsoft.com/office/drawing/2014/main" xmlns="" val="784228128"/>
                  </a:ext>
                </a:extLst>
              </a:tr>
              <a:tr h="367853">
                <a:tc>
                  <a:txBody>
                    <a:bodyPr/>
                    <a:lstStyle/>
                    <a:p>
                      <a:pPr>
                        <a:lnSpc>
                          <a:spcPct val="150000"/>
                        </a:lnSpc>
                        <a:spcAft>
                          <a:spcPts val="0"/>
                        </a:spcAft>
                      </a:pPr>
                      <a:r>
                        <a:rPr lang="en-GB" sz="1600" b="0" i="0" dirty="0">
                          <a:effectLst/>
                          <a:latin typeface="Arial (null)"/>
                        </a:rPr>
                        <a:t> </a:t>
                      </a:r>
                      <a:endParaRPr lang="pl-PL" sz="1600" b="0" i="0" dirty="0">
                        <a:effectLst/>
                        <a:latin typeface="Arial Regular"/>
                        <a:ea typeface="Times New Roman" panose="02020603050405020304" pitchFamily="18" charset="0"/>
                      </a:endParaRPr>
                    </a:p>
                  </a:txBody>
                  <a:tcPr marL="8724" marR="8724" marT="8724" marB="8724" anchor="ctr"/>
                </a:tc>
                <a:tc>
                  <a:txBody>
                    <a:bodyPr/>
                    <a:lstStyle/>
                    <a:p>
                      <a:pPr>
                        <a:lnSpc>
                          <a:spcPct val="150000"/>
                        </a:lnSpc>
                        <a:spcAft>
                          <a:spcPts val="0"/>
                        </a:spcAft>
                      </a:pPr>
                      <a:r>
                        <a:rPr lang="en-GB" sz="1600" b="0" i="0" dirty="0">
                          <a:effectLst/>
                          <a:latin typeface="Arial (null)"/>
                        </a:rPr>
                        <a:t>(0.008)</a:t>
                      </a:r>
                      <a:endParaRPr lang="pl-PL" sz="1600" b="0" i="0" dirty="0">
                        <a:effectLst/>
                        <a:latin typeface="Arial Regular"/>
                        <a:ea typeface="Times New Roman" panose="02020603050405020304" pitchFamily="18" charset="0"/>
                      </a:endParaRPr>
                    </a:p>
                  </a:txBody>
                  <a:tcPr marL="8724" marR="8724" marT="8724" marB="8724" anchor="ctr"/>
                </a:tc>
                <a:tc>
                  <a:txBody>
                    <a:bodyPr/>
                    <a:lstStyle/>
                    <a:p>
                      <a:pPr>
                        <a:lnSpc>
                          <a:spcPct val="150000"/>
                        </a:lnSpc>
                        <a:spcAft>
                          <a:spcPts val="0"/>
                        </a:spcAft>
                      </a:pPr>
                      <a:r>
                        <a:rPr lang="en-GB" sz="1600" b="0" i="0" dirty="0">
                          <a:effectLst/>
                          <a:latin typeface="Arial (null)"/>
                        </a:rPr>
                        <a:t>(0.003)</a:t>
                      </a:r>
                      <a:endParaRPr lang="pl-PL" sz="1600" b="0" i="0" dirty="0">
                        <a:effectLst/>
                        <a:latin typeface="Arial Regular"/>
                        <a:ea typeface="Times New Roman" panose="02020603050405020304" pitchFamily="18" charset="0"/>
                      </a:endParaRPr>
                    </a:p>
                  </a:txBody>
                  <a:tcPr marL="8724" marR="8724" marT="8724" marB="8724" anchor="ctr"/>
                </a:tc>
                <a:extLst>
                  <a:ext uri="{0D108BD9-81ED-4DB2-BD59-A6C34878D82A}">
                    <a16:rowId xmlns:a16="http://schemas.microsoft.com/office/drawing/2014/main" xmlns="" val="3511005659"/>
                  </a:ext>
                </a:extLst>
              </a:tr>
              <a:tr h="282676">
                <a:tc>
                  <a:txBody>
                    <a:bodyPr/>
                    <a:lstStyle/>
                    <a:p>
                      <a:pPr>
                        <a:lnSpc>
                          <a:spcPct val="150000"/>
                        </a:lnSpc>
                        <a:spcAft>
                          <a:spcPts val="0"/>
                        </a:spcAft>
                      </a:pPr>
                      <a:r>
                        <a:rPr lang="en-GB" sz="1200" b="0" i="0" dirty="0">
                          <a:effectLst/>
                          <a:latin typeface="Arial (null)"/>
                        </a:rPr>
                        <a:t>Observations</a:t>
                      </a:r>
                      <a:endParaRPr lang="pl-PL" sz="1200" b="0" i="0" dirty="0">
                        <a:effectLst/>
                        <a:latin typeface="Arial Regular"/>
                        <a:ea typeface="Times New Roman" panose="02020603050405020304" pitchFamily="18" charset="0"/>
                      </a:endParaRPr>
                    </a:p>
                  </a:txBody>
                  <a:tcPr marL="8724" marR="8724" marT="8724" marB="8724" anchor="ctr"/>
                </a:tc>
                <a:tc>
                  <a:txBody>
                    <a:bodyPr/>
                    <a:lstStyle/>
                    <a:p>
                      <a:pPr>
                        <a:lnSpc>
                          <a:spcPct val="150000"/>
                        </a:lnSpc>
                        <a:spcAft>
                          <a:spcPts val="0"/>
                        </a:spcAft>
                      </a:pPr>
                      <a:r>
                        <a:rPr lang="en-GB" sz="1200" b="0" i="0" dirty="0">
                          <a:effectLst/>
                          <a:latin typeface="Arial (null)"/>
                        </a:rPr>
                        <a:t>225,686</a:t>
                      </a:r>
                      <a:endParaRPr lang="pl-PL" sz="1200" b="0" i="0" dirty="0">
                        <a:effectLst/>
                        <a:latin typeface="Arial Regular"/>
                        <a:ea typeface="Times New Roman" panose="02020603050405020304" pitchFamily="18" charset="0"/>
                      </a:endParaRPr>
                    </a:p>
                  </a:txBody>
                  <a:tcPr marL="8724" marR="8724" marT="8724" marB="8724" anchor="ctr"/>
                </a:tc>
                <a:tc>
                  <a:txBody>
                    <a:bodyPr/>
                    <a:lstStyle/>
                    <a:p>
                      <a:pPr>
                        <a:lnSpc>
                          <a:spcPct val="150000"/>
                        </a:lnSpc>
                        <a:spcAft>
                          <a:spcPts val="0"/>
                        </a:spcAft>
                      </a:pPr>
                      <a:r>
                        <a:rPr lang="en-GB" sz="1200" b="0" i="0" dirty="0">
                          <a:effectLst/>
                          <a:latin typeface="Arial (null)"/>
                        </a:rPr>
                        <a:t>225,686</a:t>
                      </a:r>
                      <a:endParaRPr lang="pl-PL" sz="1200" b="0" i="0" dirty="0">
                        <a:effectLst/>
                        <a:latin typeface="Arial Regular"/>
                        <a:ea typeface="Times New Roman" panose="02020603050405020304" pitchFamily="18" charset="0"/>
                      </a:endParaRPr>
                    </a:p>
                  </a:txBody>
                  <a:tcPr marL="8724" marR="8724" marT="8724" marB="8724" anchor="ctr"/>
                </a:tc>
                <a:extLst>
                  <a:ext uri="{0D108BD9-81ED-4DB2-BD59-A6C34878D82A}">
                    <a16:rowId xmlns:a16="http://schemas.microsoft.com/office/drawing/2014/main" xmlns="" val="1533191137"/>
                  </a:ext>
                </a:extLst>
              </a:tr>
              <a:tr h="282676">
                <a:tc>
                  <a:txBody>
                    <a:bodyPr/>
                    <a:lstStyle/>
                    <a:p>
                      <a:pPr>
                        <a:lnSpc>
                          <a:spcPct val="150000"/>
                        </a:lnSpc>
                        <a:spcAft>
                          <a:spcPts val="0"/>
                        </a:spcAft>
                      </a:pPr>
                      <a:r>
                        <a:rPr lang="en-GB" sz="1200" b="0" i="0" dirty="0">
                          <a:effectLst/>
                          <a:latin typeface="Arial (null)"/>
                        </a:rPr>
                        <a:t>Log Likelihood</a:t>
                      </a:r>
                      <a:endParaRPr lang="pl-PL" sz="1200" b="0" i="0" dirty="0">
                        <a:effectLst/>
                        <a:latin typeface="Arial Regular"/>
                        <a:ea typeface="Times New Roman" panose="02020603050405020304" pitchFamily="18" charset="0"/>
                      </a:endParaRPr>
                    </a:p>
                  </a:txBody>
                  <a:tcPr marL="8724" marR="8724" marT="8724" marB="8724" anchor="ctr"/>
                </a:tc>
                <a:tc>
                  <a:txBody>
                    <a:bodyPr/>
                    <a:lstStyle/>
                    <a:p>
                      <a:pPr>
                        <a:lnSpc>
                          <a:spcPct val="150000"/>
                        </a:lnSpc>
                        <a:spcAft>
                          <a:spcPts val="0"/>
                        </a:spcAft>
                      </a:pPr>
                      <a:r>
                        <a:rPr lang="en-GB" sz="1200" b="0" i="0" dirty="0">
                          <a:effectLst/>
                          <a:latin typeface="Arial (null)"/>
                        </a:rPr>
                        <a:t>-459,512.000</a:t>
                      </a:r>
                      <a:endParaRPr lang="pl-PL" sz="1200" b="0" i="0" dirty="0">
                        <a:effectLst/>
                        <a:latin typeface="Arial Regular"/>
                        <a:ea typeface="Times New Roman" panose="02020603050405020304" pitchFamily="18" charset="0"/>
                      </a:endParaRPr>
                    </a:p>
                  </a:txBody>
                  <a:tcPr marL="8724" marR="8724" marT="8724" marB="8724" anchor="ctr"/>
                </a:tc>
                <a:tc>
                  <a:txBody>
                    <a:bodyPr/>
                    <a:lstStyle/>
                    <a:p>
                      <a:pPr>
                        <a:lnSpc>
                          <a:spcPct val="150000"/>
                        </a:lnSpc>
                        <a:spcAft>
                          <a:spcPts val="0"/>
                        </a:spcAft>
                      </a:pPr>
                      <a:r>
                        <a:rPr lang="en-GB" sz="1200" b="0" i="0" dirty="0">
                          <a:effectLst/>
                          <a:latin typeface="Arial (null)"/>
                        </a:rPr>
                        <a:t>-241,510.000</a:t>
                      </a:r>
                      <a:endParaRPr lang="pl-PL" sz="1200" b="0" i="0" dirty="0">
                        <a:effectLst/>
                        <a:latin typeface="Arial Regular"/>
                        <a:ea typeface="Times New Roman" panose="02020603050405020304" pitchFamily="18" charset="0"/>
                      </a:endParaRPr>
                    </a:p>
                  </a:txBody>
                  <a:tcPr marL="8724" marR="8724" marT="8724" marB="8724" anchor="ctr"/>
                </a:tc>
                <a:extLst>
                  <a:ext uri="{0D108BD9-81ED-4DB2-BD59-A6C34878D82A}">
                    <a16:rowId xmlns:a16="http://schemas.microsoft.com/office/drawing/2014/main" xmlns="" val="2392405871"/>
                  </a:ext>
                </a:extLst>
              </a:tr>
              <a:tr h="282676">
                <a:tc>
                  <a:txBody>
                    <a:bodyPr/>
                    <a:lstStyle/>
                    <a:p>
                      <a:pPr>
                        <a:lnSpc>
                          <a:spcPct val="150000"/>
                        </a:lnSpc>
                        <a:spcAft>
                          <a:spcPts val="0"/>
                        </a:spcAft>
                      </a:pPr>
                      <a:r>
                        <a:rPr lang="en-GB" sz="1200" b="0" i="0" dirty="0" err="1">
                          <a:effectLst/>
                          <a:latin typeface="Arial (null)"/>
                        </a:rPr>
                        <a:t>Akaike</a:t>
                      </a:r>
                      <a:r>
                        <a:rPr lang="en-GB" sz="1200" b="0" i="0" dirty="0">
                          <a:effectLst/>
                          <a:latin typeface="Arial (null)"/>
                        </a:rPr>
                        <a:t> Inf. Crit.</a:t>
                      </a:r>
                      <a:endParaRPr lang="pl-PL" sz="1200" b="0" i="0" dirty="0">
                        <a:effectLst/>
                        <a:latin typeface="Arial Regular"/>
                        <a:ea typeface="Times New Roman" panose="02020603050405020304" pitchFamily="18" charset="0"/>
                      </a:endParaRPr>
                    </a:p>
                  </a:txBody>
                  <a:tcPr marL="8724" marR="8724" marT="8724" marB="8724" anchor="ctr"/>
                </a:tc>
                <a:tc>
                  <a:txBody>
                    <a:bodyPr/>
                    <a:lstStyle/>
                    <a:p>
                      <a:pPr>
                        <a:lnSpc>
                          <a:spcPct val="150000"/>
                        </a:lnSpc>
                        <a:spcAft>
                          <a:spcPts val="0"/>
                        </a:spcAft>
                      </a:pPr>
                      <a:r>
                        <a:rPr lang="en-GB" sz="1200" b="0" i="0" dirty="0">
                          <a:effectLst/>
                          <a:latin typeface="Arial (null)"/>
                        </a:rPr>
                        <a:t>919,124.000</a:t>
                      </a:r>
                      <a:endParaRPr lang="pl-PL" sz="1200" b="0" i="0" dirty="0">
                        <a:effectLst/>
                        <a:latin typeface="Arial Regular"/>
                        <a:ea typeface="Times New Roman" panose="02020603050405020304" pitchFamily="18" charset="0"/>
                      </a:endParaRPr>
                    </a:p>
                  </a:txBody>
                  <a:tcPr marL="8724" marR="8724" marT="8724" marB="8724" anchor="ctr"/>
                </a:tc>
                <a:tc>
                  <a:txBody>
                    <a:bodyPr/>
                    <a:lstStyle/>
                    <a:p>
                      <a:pPr>
                        <a:lnSpc>
                          <a:spcPct val="150000"/>
                        </a:lnSpc>
                        <a:spcAft>
                          <a:spcPts val="0"/>
                        </a:spcAft>
                      </a:pPr>
                      <a:r>
                        <a:rPr lang="en-GB" sz="1200" b="0" i="0" dirty="0">
                          <a:effectLst/>
                          <a:latin typeface="Arial (null)"/>
                        </a:rPr>
                        <a:t>483,119.000</a:t>
                      </a:r>
                      <a:endParaRPr lang="pl-PL" sz="1200" b="0" i="0" dirty="0">
                        <a:effectLst/>
                        <a:latin typeface="Arial Regular"/>
                        <a:ea typeface="Times New Roman" panose="02020603050405020304" pitchFamily="18" charset="0"/>
                      </a:endParaRPr>
                    </a:p>
                  </a:txBody>
                  <a:tcPr marL="8724" marR="8724" marT="8724" marB="8724" anchor="ctr"/>
                </a:tc>
                <a:extLst>
                  <a:ext uri="{0D108BD9-81ED-4DB2-BD59-A6C34878D82A}">
                    <a16:rowId xmlns:a16="http://schemas.microsoft.com/office/drawing/2014/main" xmlns="" val="3169462198"/>
                  </a:ext>
                </a:extLst>
              </a:tr>
              <a:tr h="282676">
                <a:tc>
                  <a:txBody>
                    <a:bodyPr/>
                    <a:lstStyle/>
                    <a:p>
                      <a:pPr>
                        <a:lnSpc>
                          <a:spcPct val="150000"/>
                        </a:lnSpc>
                        <a:spcAft>
                          <a:spcPts val="0"/>
                        </a:spcAft>
                      </a:pPr>
                      <a:r>
                        <a:rPr lang="en-GB" sz="1200" b="0" i="0" dirty="0">
                          <a:effectLst/>
                          <a:latin typeface="Arial (null)"/>
                        </a:rPr>
                        <a:t>Bayesian Inf. Crit.</a:t>
                      </a:r>
                      <a:endParaRPr lang="pl-PL" sz="1200" b="0" i="0" dirty="0">
                        <a:effectLst/>
                        <a:latin typeface="Arial Regular"/>
                        <a:ea typeface="Times New Roman" panose="02020603050405020304" pitchFamily="18" charset="0"/>
                      </a:endParaRPr>
                    </a:p>
                  </a:txBody>
                  <a:tcPr marL="8724" marR="8724" marT="8724" marB="8724" anchor="ctr"/>
                </a:tc>
                <a:tc>
                  <a:txBody>
                    <a:bodyPr/>
                    <a:lstStyle/>
                    <a:p>
                      <a:pPr>
                        <a:lnSpc>
                          <a:spcPct val="150000"/>
                        </a:lnSpc>
                        <a:spcAft>
                          <a:spcPts val="0"/>
                        </a:spcAft>
                      </a:pPr>
                      <a:r>
                        <a:rPr lang="en-GB" sz="1200" b="0" i="0" dirty="0">
                          <a:effectLst/>
                          <a:latin typeface="Arial (null)"/>
                        </a:rPr>
                        <a:t>919,641.000</a:t>
                      </a:r>
                      <a:endParaRPr lang="pl-PL" sz="1200" b="0" i="0" dirty="0">
                        <a:effectLst/>
                        <a:latin typeface="Arial Regular"/>
                        <a:ea typeface="Times New Roman" panose="02020603050405020304" pitchFamily="18" charset="0"/>
                      </a:endParaRPr>
                    </a:p>
                  </a:txBody>
                  <a:tcPr marL="8724" marR="8724" marT="8724" marB="8724" anchor="ctr"/>
                </a:tc>
                <a:tc>
                  <a:txBody>
                    <a:bodyPr/>
                    <a:lstStyle/>
                    <a:p>
                      <a:pPr>
                        <a:lnSpc>
                          <a:spcPct val="150000"/>
                        </a:lnSpc>
                        <a:spcAft>
                          <a:spcPts val="0"/>
                        </a:spcAft>
                      </a:pPr>
                      <a:r>
                        <a:rPr lang="en-GB" sz="1200" b="0" i="0" dirty="0">
                          <a:effectLst/>
                          <a:latin typeface="Arial (null)"/>
                        </a:rPr>
                        <a:t>483,636.000</a:t>
                      </a:r>
                      <a:endParaRPr lang="pl-PL" sz="1200" b="0" i="0" dirty="0">
                        <a:effectLst/>
                        <a:latin typeface="Arial Regular"/>
                        <a:ea typeface="Times New Roman" panose="02020603050405020304" pitchFamily="18" charset="0"/>
                      </a:endParaRPr>
                    </a:p>
                  </a:txBody>
                  <a:tcPr marL="8724" marR="8724" marT="8724" marB="8724" anchor="ctr"/>
                </a:tc>
                <a:extLst>
                  <a:ext uri="{0D108BD9-81ED-4DB2-BD59-A6C34878D82A}">
                    <a16:rowId xmlns:a16="http://schemas.microsoft.com/office/drawing/2014/main" xmlns="" val="406346033"/>
                  </a:ext>
                </a:extLst>
              </a:tr>
            </a:tbl>
          </a:graphicData>
        </a:graphic>
      </p:graphicFrame>
    </p:spTree>
    <p:extLst>
      <p:ext uri="{BB962C8B-B14F-4D97-AF65-F5344CB8AC3E}">
        <p14:creationId xmlns:p14="http://schemas.microsoft.com/office/powerpoint/2010/main" val="1506877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277621-CA71-C44B-B434-1339FE8F65BB}"/>
              </a:ext>
            </a:extLst>
          </p:cNvPr>
          <p:cNvSpPr>
            <a:spLocks noGrp="1"/>
          </p:cNvSpPr>
          <p:nvPr>
            <p:ph type="title"/>
          </p:nvPr>
        </p:nvSpPr>
        <p:spPr>
          <a:xfrm>
            <a:off x="825108" y="247279"/>
            <a:ext cx="10515600" cy="1325563"/>
          </a:xfrm>
        </p:spPr>
        <p:txBody>
          <a:bodyPr>
            <a:normAutofit/>
          </a:bodyPr>
          <a:lstStyle/>
          <a:p>
            <a:pPr algn="ctr"/>
            <a:r>
              <a:rPr lang="en-GB" sz="4000" dirty="0"/>
              <a:t>Explanations of the immigrant attitudes</a:t>
            </a:r>
          </a:p>
        </p:txBody>
      </p:sp>
      <p:sp>
        <p:nvSpPr>
          <p:cNvPr id="3" name="Content Placeholder 2">
            <a:extLst>
              <a:ext uri="{FF2B5EF4-FFF2-40B4-BE49-F238E27FC236}">
                <a16:creationId xmlns:a16="http://schemas.microsoft.com/office/drawing/2014/main" xmlns="" id="{2DD5E057-094D-9F4D-978E-203D424CBB97}"/>
              </a:ext>
            </a:extLst>
          </p:cNvPr>
          <p:cNvSpPr>
            <a:spLocks noGrp="1"/>
          </p:cNvSpPr>
          <p:nvPr>
            <p:ph idx="1"/>
          </p:nvPr>
        </p:nvSpPr>
        <p:spPr>
          <a:xfrm>
            <a:off x="838200" y="1655403"/>
            <a:ext cx="10515600" cy="4351338"/>
          </a:xfrm>
        </p:spPr>
        <p:txBody>
          <a:bodyPr>
            <a:normAutofit fontScale="70000" lnSpcReduction="20000"/>
          </a:bodyPr>
          <a:lstStyle/>
          <a:p>
            <a:pPr marL="0" indent="0">
              <a:buNone/>
            </a:pPr>
            <a:r>
              <a:rPr lang="en-GB" dirty="0"/>
              <a:t>W</a:t>
            </a:r>
            <a:r>
              <a:rPr lang="en-GB" dirty="0" smtClean="0"/>
              <a:t>e </a:t>
            </a:r>
            <a:r>
              <a:rPr lang="en-GB" dirty="0"/>
              <a:t>used well-established theories explaining immigrant </a:t>
            </a:r>
            <a:r>
              <a:rPr lang="en-GB" dirty="0" smtClean="0"/>
              <a:t>attitudes - </a:t>
            </a:r>
            <a:r>
              <a:rPr lang="en-GB" dirty="0"/>
              <a:t>that is, threat focused theories that utilise:</a:t>
            </a:r>
          </a:p>
          <a:p>
            <a:r>
              <a:rPr lang="en-GB" b="1" dirty="0"/>
              <a:t>Individual level variables/threat</a:t>
            </a:r>
            <a:r>
              <a:rPr lang="en-GB" dirty="0"/>
              <a:t> – people do not like those who compete with them (or with the </a:t>
            </a:r>
            <a:r>
              <a:rPr lang="en-GB" dirty="0" smtClean="0"/>
              <a:t>group to which </a:t>
            </a:r>
            <a:r>
              <a:rPr lang="en-GB" dirty="0"/>
              <a:t>they belong) for jobs or benefits or those who challenge their values/beliefs/group identifications, controlling for their ingrained norms (regarding equality, diversity, nation pride, etc.</a:t>
            </a:r>
            <a:r>
              <a:rPr lang="en-GB" dirty="0" smtClean="0"/>
              <a:t>)</a:t>
            </a:r>
            <a:endParaRPr lang="en-GB" dirty="0"/>
          </a:p>
          <a:p>
            <a:r>
              <a:rPr lang="en-GB" b="1" dirty="0"/>
              <a:t>Group level variables/threats</a:t>
            </a:r>
            <a:r>
              <a:rPr lang="en-GB" dirty="0"/>
              <a:t> – attitudes of people with similar characteristics/of similar conditions/belonging to similar groups vary across countries that differ in economic development, the size of their immigrant populations, and the types of immigrant populations to which they are home (i.e. ethnic and skill composition of immigrants). </a:t>
            </a:r>
          </a:p>
          <a:p>
            <a:r>
              <a:rPr lang="en-GB" b="1" dirty="0"/>
              <a:t>Group level dynamic threat</a:t>
            </a:r>
            <a:r>
              <a:rPr lang="en-GB" dirty="0"/>
              <a:t> – differences in attitudes across countries, and changes in attitudes within countries, may be explained by changes in contextual variables</a:t>
            </a:r>
          </a:p>
        </p:txBody>
      </p:sp>
    </p:spTree>
    <p:extLst>
      <p:ext uri="{BB962C8B-B14F-4D97-AF65-F5344CB8AC3E}">
        <p14:creationId xmlns:p14="http://schemas.microsoft.com/office/powerpoint/2010/main" val="427998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9B4B54-02EB-FE48-9DCF-0A1BDCF16896}"/>
              </a:ext>
            </a:extLst>
          </p:cNvPr>
          <p:cNvSpPr>
            <a:spLocks noGrp="1"/>
          </p:cNvSpPr>
          <p:nvPr>
            <p:ph type="title"/>
          </p:nvPr>
        </p:nvSpPr>
        <p:spPr>
          <a:xfrm>
            <a:off x="838200" y="207997"/>
            <a:ext cx="10515600" cy="1325563"/>
          </a:xfrm>
        </p:spPr>
        <p:txBody>
          <a:bodyPr>
            <a:normAutofit/>
          </a:bodyPr>
          <a:lstStyle/>
          <a:p>
            <a:pPr algn="ctr"/>
            <a:r>
              <a:rPr lang="pl-PL" sz="4000" dirty="0" err="1"/>
              <a:t>Explanations</a:t>
            </a:r>
            <a:r>
              <a:rPr lang="pl-PL" sz="4000" dirty="0"/>
              <a:t> of </a:t>
            </a:r>
            <a:r>
              <a:rPr lang="pl-PL" sz="4000" dirty="0" smtClean="0"/>
              <a:t>the </a:t>
            </a:r>
            <a:r>
              <a:rPr lang="pl-PL" sz="4000" dirty="0" err="1" smtClean="0"/>
              <a:t>immigrant</a:t>
            </a:r>
            <a:r>
              <a:rPr lang="pl-PL" sz="4000" dirty="0" smtClean="0"/>
              <a:t> </a:t>
            </a:r>
            <a:r>
              <a:rPr lang="pl-PL" sz="4000" dirty="0" err="1" smtClean="0"/>
              <a:t>attitudes</a:t>
            </a:r>
            <a:r>
              <a:rPr lang="pl-PL" sz="4000" dirty="0" smtClean="0"/>
              <a:t> </a:t>
            </a:r>
            <a:r>
              <a:rPr lang="pl-PL" sz="4000" dirty="0" err="1" smtClean="0"/>
              <a:t>cont</a:t>
            </a:r>
            <a:r>
              <a:rPr lang="pl-PL" sz="4000" dirty="0" smtClean="0"/>
              <a:t>.</a:t>
            </a:r>
            <a:endParaRPr lang="pl-PL" sz="4000" dirty="0"/>
          </a:p>
        </p:txBody>
      </p:sp>
      <p:sp>
        <p:nvSpPr>
          <p:cNvPr id="3" name="Content Placeholder 2">
            <a:extLst>
              <a:ext uri="{FF2B5EF4-FFF2-40B4-BE49-F238E27FC236}">
                <a16:creationId xmlns:a16="http://schemas.microsoft.com/office/drawing/2014/main" xmlns="" id="{6E3DA6A0-03FF-7E4C-90EB-80BF39B2C018}"/>
              </a:ext>
            </a:extLst>
          </p:cNvPr>
          <p:cNvSpPr>
            <a:spLocks noGrp="1"/>
          </p:cNvSpPr>
          <p:nvPr>
            <p:ph idx="1"/>
          </p:nvPr>
        </p:nvSpPr>
        <p:spPr>
          <a:xfrm>
            <a:off x="838200" y="1498275"/>
            <a:ext cx="10515600" cy="4351338"/>
          </a:xfrm>
        </p:spPr>
        <p:txBody>
          <a:bodyPr>
            <a:normAutofit lnSpcReduction="10000"/>
          </a:bodyPr>
          <a:lstStyle/>
          <a:p>
            <a:pPr marL="0" lvl="0" indent="0">
              <a:buNone/>
            </a:pPr>
            <a:r>
              <a:rPr lang="en-US" dirty="0"/>
              <a:t>We also took into account that competing theories predict different effects of the relative size of the immigrant population on attitudes:</a:t>
            </a:r>
            <a:endParaRPr lang="pl-PL" dirty="0"/>
          </a:p>
          <a:p>
            <a:r>
              <a:rPr lang="en-US" dirty="0"/>
              <a:t>Competitive threat predicts increase in negative attitudes with </a:t>
            </a:r>
            <a:r>
              <a:rPr lang="en-US" dirty="0" smtClean="0"/>
              <a:t>increase in influx</a:t>
            </a:r>
            <a:r>
              <a:rPr lang="en-US" dirty="0"/>
              <a:t>/proportion of immigrants. </a:t>
            </a:r>
            <a:endParaRPr lang="pl-PL" dirty="0"/>
          </a:p>
          <a:p>
            <a:r>
              <a:rPr lang="en-US" dirty="0"/>
              <a:t>Still, more immigrants </a:t>
            </a:r>
            <a:r>
              <a:rPr lang="en-US" dirty="0" smtClean="0"/>
              <a:t>means </a:t>
            </a:r>
            <a:r>
              <a:rPr lang="en-US" dirty="0"/>
              <a:t>more chances for inter-group contact, which is predicted to increase positive attitudes and at least mediate the effect </a:t>
            </a:r>
            <a:r>
              <a:rPr lang="en-US" dirty="0" smtClean="0"/>
              <a:t>of the </a:t>
            </a:r>
            <a:r>
              <a:rPr lang="en-US" dirty="0"/>
              <a:t>size of immigrant population </a:t>
            </a:r>
            <a:r>
              <a:rPr lang="en-US" dirty="0" smtClean="0"/>
              <a:t>on anti</a:t>
            </a:r>
            <a:r>
              <a:rPr lang="en-US" dirty="0"/>
              <a:t>-immigration attitudes.</a:t>
            </a:r>
            <a:endParaRPr lang="pl-PL" dirty="0"/>
          </a:p>
        </p:txBody>
      </p:sp>
    </p:spTree>
    <p:extLst>
      <p:ext uri="{BB962C8B-B14F-4D97-AF65-F5344CB8AC3E}">
        <p14:creationId xmlns:p14="http://schemas.microsoft.com/office/powerpoint/2010/main" val="1670607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1DE026-1572-0D49-831E-E990328237F6}"/>
              </a:ext>
            </a:extLst>
          </p:cNvPr>
          <p:cNvSpPr>
            <a:spLocks noGrp="1"/>
          </p:cNvSpPr>
          <p:nvPr>
            <p:ph type="title"/>
          </p:nvPr>
        </p:nvSpPr>
        <p:spPr>
          <a:xfrm>
            <a:off x="707279" y="247279"/>
            <a:ext cx="11075593" cy="1325563"/>
          </a:xfrm>
        </p:spPr>
        <p:txBody>
          <a:bodyPr>
            <a:normAutofit/>
          </a:bodyPr>
          <a:lstStyle/>
          <a:p>
            <a:pPr algn="ctr"/>
            <a:r>
              <a:rPr lang="pl-PL" sz="4000" dirty="0"/>
              <a:t>The </a:t>
            </a:r>
            <a:r>
              <a:rPr lang="pl-PL" sz="4000" dirty="0" err="1"/>
              <a:t>effect</a:t>
            </a:r>
            <a:r>
              <a:rPr lang="pl-PL" sz="4000" dirty="0"/>
              <a:t> of </a:t>
            </a:r>
            <a:r>
              <a:rPr lang="pl-PL" sz="4000" dirty="0" err="1"/>
              <a:t>migration</a:t>
            </a:r>
            <a:r>
              <a:rPr lang="pl-PL" sz="4000" dirty="0"/>
              <a:t> and </a:t>
            </a:r>
            <a:r>
              <a:rPr lang="pl-PL" sz="4000" dirty="0" err="1"/>
              <a:t>integration</a:t>
            </a:r>
            <a:r>
              <a:rPr lang="pl-PL" sz="4000" dirty="0"/>
              <a:t> </a:t>
            </a:r>
            <a:r>
              <a:rPr lang="pl-PL" sz="4000" dirty="0" err="1"/>
              <a:t>policies</a:t>
            </a:r>
            <a:endParaRPr lang="pl-PL" sz="4000" dirty="0"/>
          </a:p>
        </p:txBody>
      </p:sp>
      <p:sp>
        <p:nvSpPr>
          <p:cNvPr id="3" name="Content Placeholder 2">
            <a:extLst>
              <a:ext uri="{FF2B5EF4-FFF2-40B4-BE49-F238E27FC236}">
                <a16:creationId xmlns:a16="http://schemas.microsoft.com/office/drawing/2014/main" xmlns="" id="{64026C6D-C01C-F54F-AE32-2590D16A07F9}"/>
              </a:ext>
            </a:extLst>
          </p:cNvPr>
          <p:cNvSpPr>
            <a:spLocks noGrp="1"/>
          </p:cNvSpPr>
          <p:nvPr>
            <p:ph idx="1"/>
          </p:nvPr>
        </p:nvSpPr>
        <p:spPr>
          <a:xfrm>
            <a:off x="838200" y="1642309"/>
            <a:ext cx="10515600" cy="4351338"/>
          </a:xfrm>
        </p:spPr>
        <p:txBody>
          <a:bodyPr>
            <a:normAutofit fontScale="85000" lnSpcReduction="10000"/>
          </a:bodyPr>
          <a:lstStyle/>
          <a:p>
            <a:pPr lvl="0"/>
            <a:r>
              <a:rPr lang="en-US" dirty="0"/>
              <a:t>Finally, we also took into account a relatively recent strain of research suggesting that different national-level migration and integration policies (regimes) may mediate between the size of immigrant inflow, economic conditions, and attitudes towards immigration.</a:t>
            </a:r>
            <a:endParaRPr lang="pl-PL" dirty="0"/>
          </a:p>
          <a:p>
            <a:pPr lvl="0"/>
            <a:r>
              <a:rPr lang="en-US" dirty="0"/>
              <a:t>Following other researchers, we used MIPEX score as an integration regime contextual variable.</a:t>
            </a:r>
            <a:endParaRPr lang="pl-PL" dirty="0"/>
          </a:p>
          <a:p>
            <a:r>
              <a:rPr lang="en-US" dirty="0"/>
              <a:t>As a side note – MIPEX is not as objective as Migration Policy Institute would like us to believe. It is actually heavily based on expert evaluations and experts in a given country use data of different quality and reports coming from different </a:t>
            </a:r>
            <a:r>
              <a:rPr lang="en-US" dirty="0" smtClean="0"/>
              <a:t>quality sources. </a:t>
            </a:r>
            <a:endParaRPr lang="pl-PL" dirty="0"/>
          </a:p>
        </p:txBody>
      </p:sp>
    </p:spTree>
    <p:extLst>
      <p:ext uri="{BB962C8B-B14F-4D97-AF65-F5344CB8AC3E}">
        <p14:creationId xmlns:p14="http://schemas.microsoft.com/office/powerpoint/2010/main" val="2327650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6ADFD35A-2976-184E-8AC9-75023D10B41E}"/>
              </a:ext>
            </a:extLst>
          </p:cNvPr>
          <p:cNvGraphicFramePr>
            <a:graphicFrameLocks noGrp="1"/>
          </p:cNvGraphicFramePr>
          <p:nvPr>
            <p:extLst>
              <p:ext uri="{D42A27DB-BD31-4B8C-83A1-F6EECF244321}">
                <p14:modId xmlns:p14="http://schemas.microsoft.com/office/powerpoint/2010/main" val="1859739488"/>
              </p:ext>
            </p:extLst>
          </p:nvPr>
        </p:nvGraphicFramePr>
        <p:xfrm>
          <a:off x="492040" y="637608"/>
          <a:ext cx="11166561" cy="5596890"/>
        </p:xfrm>
        <a:graphic>
          <a:graphicData uri="http://schemas.openxmlformats.org/drawingml/2006/table">
            <a:tbl>
              <a:tblPr firstRow="1" firstCol="1" bandRow="1" bandCol="1">
                <a:tableStyleId>{C083E6E3-FA7D-4D7B-A595-EF9225AFEA82}</a:tableStyleId>
              </a:tblPr>
              <a:tblGrid>
                <a:gridCol w="4888786">
                  <a:extLst>
                    <a:ext uri="{9D8B030D-6E8A-4147-A177-3AD203B41FA5}">
                      <a16:colId xmlns:a16="http://schemas.microsoft.com/office/drawing/2014/main" xmlns="" val="2150393032"/>
                    </a:ext>
                  </a:extLst>
                </a:gridCol>
                <a:gridCol w="2639079">
                  <a:extLst>
                    <a:ext uri="{9D8B030D-6E8A-4147-A177-3AD203B41FA5}">
                      <a16:colId xmlns:a16="http://schemas.microsoft.com/office/drawing/2014/main" xmlns="" val="2024648736"/>
                    </a:ext>
                  </a:extLst>
                </a:gridCol>
                <a:gridCol w="3638696">
                  <a:extLst>
                    <a:ext uri="{9D8B030D-6E8A-4147-A177-3AD203B41FA5}">
                      <a16:colId xmlns:a16="http://schemas.microsoft.com/office/drawing/2014/main" xmlns="" val="2728934948"/>
                    </a:ext>
                  </a:extLst>
                </a:gridCol>
              </a:tblGrid>
              <a:tr h="420714">
                <a:tc>
                  <a:txBody>
                    <a:bodyPr/>
                    <a:lstStyle/>
                    <a:p>
                      <a:pPr>
                        <a:lnSpc>
                          <a:spcPct val="150000"/>
                        </a:lnSpc>
                        <a:spcAft>
                          <a:spcPts val="0"/>
                        </a:spcAft>
                      </a:pPr>
                      <a:endParaRPr lang="pl-PL" sz="1800" b="0" i="0" dirty="0">
                        <a:effectLst/>
                        <a:latin typeface="Arial Regular"/>
                        <a:ea typeface="Times New Roman" panose="02020603050405020304" pitchFamily="18" charset="0"/>
                      </a:endParaRPr>
                    </a:p>
                  </a:txBody>
                  <a:tcPr marL="9525" marR="9525" marT="9525" marB="9525" anchor="ctr"/>
                </a:tc>
                <a:tc>
                  <a:txBody>
                    <a:bodyPr/>
                    <a:lstStyle/>
                    <a:p>
                      <a:pPr>
                        <a:lnSpc>
                          <a:spcPct val="150000"/>
                        </a:lnSpc>
                        <a:spcAft>
                          <a:spcPts val="0"/>
                        </a:spcAft>
                      </a:pPr>
                      <a:r>
                        <a:rPr lang="pl-PL" sz="1800" b="0" i="0" dirty="0" err="1">
                          <a:effectLst/>
                          <a:latin typeface="Arial (null)"/>
                        </a:rPr>
                        <a:t>Consequences</a:t>
                      </a:r>
                      <a:endParaRPr lang="pl-PL" sz="1800" b="0" i="0" dirty="0">
                        <a:effectLst/>
                        <a:latin typeface="Arial Regular"/>
                        <a:ea typeface="Times New Roman" panose="02020603050405020304" pitchFamily="18" charset="0"/>
                      </a:endParaRPr>
                    </a:p>
                  </a:txBody>
                  <a:tcPr marL="9525" marR="9525" marT="9525" marB="9525" anchor="ctr"/>
                </a:tc>
                <a:tc>
                  <a:txBody>
                    <a:bodyPr/>
                    <a:lstStyle/>
                    <a:p>
                      <a:pPr>
                        <a:lnSpc>
                          <a:spcPct val="150000"/>
                        </a:lnSpc>
                        <a:spcAft>
                          <a:spcPts val="0"/>
                        </a:spcAft>
                      </a:pPr>
                      <a:r>
                        <a:rPr lang="pl-PL" sz="1800" b="0" i="0" dirty="0" err="1">
                          <a:effectLst/>
                          <a:latin typeface="Arial (null)"/>
                        </a:rPr>
                        <a:t>Oppose</a:t>
                      </a:r>
                      <a:endParaRPr lang="pl-PL" sz="1800" b="0" i="0" dirty="0">
                        <a:effectLst/>
                        <a:latin typeface="Arial Regular"/>
                        <a:ea typeface="Times New Roman" panose="02020603050405020304" pitchFamily="18" charset="0"/>
                      </a:endParaRPr>
                    </a:p>
                  </a:txBody>
                  <a:tcPr marL="9525" marR="9525" marT="9525" marB="9525" anchor="ctr"/>
                </a:tc>
                <a:extLst>
                  <a:ext uri="{0D108BD9-81ED-4DB2-BD59-A6C34878D82A}">
                    <a16:rowId xmlns:a16="http://schemas.microsoft.com/office/drawing/2014/main" xmlns="" val="684143274"/>
                  </a:ext>
                </a:extLst>
              </a:tr>
              <a:tr h="420714">
                <a:tc>
                  <a:txBody>
                    <a:bodyPr/>
                    <a:lstStyle/>
                    <a:p>
                      <a:pPr>
                        <a:lnSpc>
                          <a:spcPct val="150000"/>
                        </a:lnSpc>
                        <a:spcAft>
                          <a:spcPts val="0"/>
                        </a:spcAft>
                      </a:pPr>
                      <a:r>
                        <a:rPr lang="en-GB" sz="1800" b="0" i="0" dirty="0">
                          <a:effectLst/>
                          <a:latin typeface="Arial (null)"/>
                        </a:rPr>
                        <a:t>Unemployment rate</a:t>
                      </a:r>
                      <a:endParaRPr lang="pl-PL" sz="1800" b="0" i="0" dirty="0">
                        <a:effectLst/>
                        <a:latin typeface="Arial Regular"/>
                        <a:ea typeface="Times New Roman" panose="02020603050405020304" pitchFamily="18" charset="0"/>
                      </a:endParaRPr>
                    </a:p>
                  </a:txBody>
                  <a:tcPr marL="9525" marR="9525" marT="9525" marB="9525" anchor="ctr"/>
                </a:tc>
                <a:tc>
                  <a:txBody>
                    <a:bodyPr/>
                    <a:lstStyle/>
                    <a:p>
                      <a:pPr>
                        <a:lnSpc>
                          <a:spcPct val="150000"/>
                        </a:lnSpc>
                        <a:spcAft>
                          <a:spcPts val="0"/>
                        </a:spcAft>
                      </a:pPr>
                      <a:r>
                        <a:rPr lang="en-GB" sz="1800" b="0" i="0" dirty="0">
                          <a:effectLst/>
                          <a:latin typeface="Arial (null)"/>
                        </a:rPr>
                        <a:t>-0.022</a:t>
                      </a:r>
                      <a:endParaRPr lang="pl-PL" sz="1800" b="0" i="0" dirty="0">
                        <a:effectLst/>
                        <a:latin typeface="Arial Regular"/>
                        <a:ea typeface="Times New Roman" panose="02020603050405020304" pitchFamily="18" charset="0"/>
                      </a:endParaRPr>
                    </a:p>
                  </a:txBody>
                  <a:tcPr marL="9525" marR="9525" marT="9525" marB="9525" anchor="ctr"/>
                </a:tc>
                <a:tc>
                  <a:txBody>
                    <a:bodyPr/>
                    <a:lstStyle/>
                    <a:p>
                      <a:pPr>
                        <a:lnSpc>
                          <a:spcPct val="150000"/>
                        </a:lnSpc>
                        <a:spcAft>
                          <a:spcPts val="0"/>
                        </a:spcAft>
                      </a:pPr>
                      <a:r>
                        <a:rPr lang="en-GB" sz="1800" b="0" i="0" dirty="0">
                          <a:effectLst/>
                          <a:latin typeface="Arial (null)"/>
                        </a:rPr>
                        <a:t>0.010</a:t>
                      </a:r>
                      <a:endParaRPr lang="pl-PL" sz="1800" b="0" i="0" dirty="0">
                        <a:effectLst/>
                        <a:latin typeface="Arial Regular"/>
                        <a:ea typeface="Times New Roman" panose="02020603050405020304" pitchFamily="18" charset="0"/>
                      </a:endParaRPr>
                    </a:p>
                  </a:txBody>
                  <a:tcPr marL="9525" marR="9525" marT="9525" marB="9525" anchor="ctr"/>
                </a:tc>
                <a:extLst>
                  <a:ext uri="{0D108BD9-81ED-4DB2-BD59-A6C34878D82A}">
                    <a16:rowId xmlns:a16="http://schemas.microsoft.com/office/drawing/2014/main" xmlns="" val="2281326705"/>
                  </a:ext>
                </a:extLst>
              </a:tr>
              <a:tr h="420714">
                <a:tc>
                  <a:txBody>
                    <a:bodyPr/>
                    <a:lstStyle/>
                    <a:p>
                      <a:pPr>
                        <a:lnSpc>
                          <a:spcPct val="150000"/>
                        </a:lnSpc>
                        <a:spcAft>
                          <a:spcPts val="0"/>
                        </a:spcAft>
                      </a:pPr>
                      <a:r>
                        <a:rPr lang="en-GB" sz="1800" b="0" i="0" dirty="0">
                          <a:effectLst/>
                          <a:latin typeface="Arial (null)"/>
                        </a:rPr>
                        <a:t> </a:t>
                      </a:r>
                      <a:endParaRPr lang="pl-PL" sz="1800" b="0" i="0" dirty="0">
                        <a:effectLst/>
                        <a:latin typeface="Arial Regular"/>
                        <a:ea typeface="Times New Roman" panose="02020603050405020304" pitchFamily="18" charset="0"/>
                      </a:endParaRPr>
                    </a:p>
                  </a:txBody>
                  <a:tcPr marL="9525" marR="9525" marT="9525" marB="9525" anchor="ctr"/>
                </a:tc>
                <a:tc>
                  <a:txBody>
                    <a:bodyPr/>
                    <a:lstStyle/>
                    <a:p>
                      <a:pPr>
                        <a:lnSpc>
                          <a:spcPct val="150000"/>
                        </a:lnSpc>
                        <a:spcAft>
                          <a:spcPts val="0"/>
                        </a:spcAft>
                      </a:pPr>
                      <a:r>
                        <a:rPr lang="en-GB" sz="1800" b="0" i="0" dirty="0">
                          <a:effectLst/>
                          <a:latin typeface="Arial (null)"/>
                        </a:rPr>
                        <a:t>(0.016)</a:t>
                      </a:r>
                      <a:endParaRPr lang="pl-PL" sz="1800" b="0" i="0" dirty="0">
                        <a:effectLst/>
                        <a:latin typeface="Arial Regular"/>
                        <a:ea typeface="Times New Roman" panose="02020603050405020304" pitchFamily="18" charset="0"/>
                      </a:endParaRPr>
                    </a:p>
                  </a:txBody>
                  <a:tcPr marL="9525" marR="9525" marT="9525" marB="9525" anchor="ctr"/>
                </a:tc>
                <a:tc>
                  <a:txBody>
                    <a:bodyPr/>
                    <a:lstStyle/>
                    <a:p>
                      <a:pPr>
                        <a:lnSpc>
                          <a:spcPct val="150000"/>
                        </a:lnSpc>
                        <a:spcAft>
                          <a:spcPts val="0"/>
                        </a:spcAft>
                      </a:pPr>
                      <a:r>
                        <a:rPr lang="en-GB" sz="1800" b="0" i="0" dirty="0">
                          <a:effectLst/>
                          <a:latin typeface="Arial (null)"/>
                        </a:rPr>
                        <a:t>(0.007)</a:t>
                      </a:r>
                      <a:endParaRPr lang="pl-PL" sz="1800" b="0" i="0" dirty="0">
                        <a:effectLst/>
                        <a:latin typeface="Arial Regular"/>
                        <a:ea typeface="Times New Roman" panose="02020603050405020304" pitchFamily="18" charset="0"/>
                      </a:endParaRPr>
                    </a:p>
                  </a:txBody>
                  <a:tcPr marL="9525" marR="9525" marT="9525" marB="9525" anchor="ctr"/>
                </a:tc>
                <a:extLst>
                  <a:ext uri="{0D108BD9-81ED-4DB2-BD59-A6C34878D82A}">
                    <a16:rowId xmlns:a16="http://schemas.microsoft.com/office/drawing/2014/main" xmlns="" val="1027458152"/>
                  </a:ext>
                </a:extLst>
              </a:tr>
              <a:tr h="420714">
                <a:tc>
                  <a:txBody>
                    <a:bodyPr/>
                    <a:lstStyle/>
                    <a:p>
                      <a:pPr>
                        <a:lnSpc>
                          <a:spcPct val="150000"/>
                        </a:lnSpc>
                        <a:spcAft>
                          <a:spcPts val="0"/>
                        </a:spcAft>
                      </a:pPr>
                      <a:r>
                        <a:rPr lang="en-GB" sz="1800" b="0" i="0" dirty="0">
                          <a:effectLst/>
                          <a:latin typeface="Arial (null)"/>
                        </a:rPr>
                        <a:t>Net migration rate</a:t>
                      </a:r>
                      <a:endParaRPr lang="pl-PL" sz="1800" b="0" i="0" dirty="0">
                        <a:effectLst/>
                        <a:latin typeface="Arial Regular"/>
                        <a:ea typeface="Times New Roman" panose="02020603050405020304" pitchFamily="18" charset="0"/>
                      </a:endParaRPr>
                    </a:p>
                  </a:txBody>
                  <a:tcPr marL="9525" marR="9525" marT="9525" marB="9525" anchor="ctr"/>
                </a:tc>
                <a:tc>
                  <a:txBody>
                    <a:bodyPr/>
                    <a:lstStyle/>
                    <a:p>
                      <a:pPr>
                        <a:lnSpc>
                          <a:spcPct val="150000"/>
                        </a:lnSpc>
                        <a:spcAft>
                          <a:spcPts val="0"/>
                        </a:spcAft>
                      </a:pPr>
                      <a:r>
                        <a:rPr lang="en-GB" sz="1800" b="0" i="0" dirty="0">
                          <a:effectLst/>
                          <a:latin typeface="Arial (null)"/>
                        </a:rPr>
                        <a:t>-0.021</a:t>
                      </a:r>
                      <a:r>
                        <a:rPr lang="en-GB" sz="1800" b="0" i="0" baseline="30000" dirty="0">
                          <a:effectLst/>
                          <a:latin typeface="Arial (null)"/>
                        </a:rPr>
                        <a:t>*</a:t>
                      </a:r>
                      <a:endParaRPr lang="pl-PL" sz="1800" b="0" i="0" dirty="0">
                        <a:effectLst/>
                        <a:latin typeface="Arial Regular"/>
                        <a:ea typeface="Times New Roman" panose="02020603050405020304" pitchFamily="18" charset="0"/>
                      </a:endParaRPr>
                    </a:p>
                  </a:txBody>
                  <a:tcPr marL="9525" marR="9525" marT="9525" marB="9525" anchor="ctr"/>
                </a:tc>
                <a:tc>
                  <a:txBody>
                    <a:bodyPr/>
                    <a:lstStyle/>
                    <a:p>
                      <a:pPr>
                        <a:lnSpc>
                          <a:spcPct val="150000"/>
                        </a:lnSpc>
                        <a:spcAft>
                          <a:spcPts val="0"/>
                        </a:spcAft>
                      </a:pPr>
                      <a:r>
                        <a:rPr lang="en-GB" sz="1800" b="0" i="0" dirty="0">
                          <a:effectLst/>
                          <a:latin typeface="Arial (null)"/>
                        </a:rPr>
                        <a:t>0.008</a:t>
                      </a:r>
                      <a:endParaRPr lang="pl-PL" sz="1800" b="0" i="0" dirty="0">
                        <a:effectLst/>
                        <a:latin typeface="Arial Regular"/>
                        <a:ea typeface="Times New Roman" panose="02020603050405020304" pitchFamily="18" charset="0"/>
                      </a:endParaRPr>
                    </a:p>
                  </a:txBody>
                  <a:tcPr marL="9525" marR="9525" marT="9525" marB="9525" anchor="ctr"/>
                </a:tc>
                <a:extLst>
                  <a:ext uri="{0D108BD9-81ED-4DB2-BD59-A6C34878D82A}">
                    <a16:rowId xmlns:a16="http://schemas.microsoft.com/office/drawing/2014/main" xmlns="" val="2673281313"/>
                  </a:ext>
                </a:extLst>
              </a:tr>
              <a:tr h="420714">
                <a:tc>
                  <a:txBody>
                    <a:bodyPr/>
                    <a:lstStyle/>
                    <a:p>
                      <a:pPr>
                        <a:lnSpc>
                          <a:spcPct val="150000"/>
                        </a:lnSpc>
                        <a:spcAft>
                          <a:spcPts val="0"/>
                        </a:spcAft>
                      </a:pPr>
                      <a:r>
                        <a:rPr lang="en-GB" sz="1800" b="0" i="0" dirty="0">
                          <a:effectLst/>
                          <a:latin typeface="Arial (null)"/>
                        </a:rPr>
                        <a:t> </a:t>
                      </a:r>
                      <a:endParaRPr lang="pl-PL" sz="1800" b="0" i="0" dirty="0">
                        <a:effectLst/>
                        <a:latin typeface="Arial Regular"/>
                        <a:ea typeface="Times New Roman" panose="02020603050405020304" pitchFamily="18" charset="0"/>
                      </a:endParaRPr>
                    </a:p>
                  </a:txBody>
                  <a:tcPr marL="9525" marR="9525" marT="9525" marB="9525" anchor="ctr"/>
                </a:tc>
                <a:tc>
                  <a:txBody>
                    <a:bodyPr/>
                    <a:lstStyle/>
                    <a:p>
                      <a:pPr>
                        <a:lnSpc>
                          <a:spcPct val="150000"/>
                        </a:lnSpc>
                        <a:spcAft>
                          <a:spcPts val="0"/>
                        </a:spcAft>
                      </a:pPr>
                      <a:r>
                        <a:rPr lang="en-GB" sz="1800" b="0" i="0" dirty="0">
                          <a:effectLst/>
                          <a:latin typeface="Arial (null)"/>
                        </a:rPr>
                        <a:t>(0.012)</a:t>
                      </a:r>
                      <a:endParaRPr lang="pl-PL" sz="1800" b="0" i="0" dirty="0">
                        <a:effectLst/>
                        <a:latin typeface="Arial Regular"/>
                        <a:ea typeface="Times New Roman" panose="02020603050405020304" pitchFamily="18" charset="0"/>
                      </a:endParaRPr>
                    </a:p>
                  </a:txBody>
                  <a:tcPr marL="9525" marR="9525" marT="9525" marB="9525" anchor="ctr"/>
                </a:tc>
                <a:tc>
                  <a:txBody>
                    <a:bodyPr/>
                    <a:lstStyle/>
                    <a:p>
                      <a:pPr>
                        <a:lnSpc>
                          <a:spcPct val="150000"/>
                        </a:lnSpc>
                        <a:spcAft>
                          <a:spcPts val="0"/>
                        </a:spcAft>
                      </a:pPr>
                      <a:r>
                        <a:rPr lang="en-GB" sz="1800" b="0" i="0" dirty="0">
                          <a:effectLst/>
                          <a:latin typeface="Arial (null)"/>
                        </a:rPr>
                        <a:t>(0.005)</a:t>
                      </a:r>
                      <a:endParaRPr lang="pl-PL" sz="1800" b="0" i="0" dirty="0">
                        <a:effectLst/>
                        <a:latin typeface="Arial Regular"/>
                        <a:ea typeface="Times New Roman" panose="02020603050405020304" pitchFamily="18" charset="0"/>
                      </a:endParaRPr>
                    </a:p>
                  </a:txBody>
                  <a:tcPr marL="9525" marR="9525" marT="9525" marB="9525" anchor="ctr"/>
                </a:tc>
                <a:extLst>
                  <a:ext uri="{0D108BD9-81ED-4DB2-BD59-A6C34878D82A}">
                    <a16:rowId xmlns:a16="http://schemas.microsoft.com/office/drawing/2014/main" xmlns="" val="109562570"/>
                  </a:ext>
                </a:extLst>
              </a:tr>
              <a:tr h="420714">
                <a:tc>
                  <a:txBody>
                    <a:bodyPr/>
                    <a:lstStyle/>
                    <a:p>
                      <a:pPr>
                        <a:lnSpc>
                          <a:spcPct val="150000"/>
                        </a:lnSpc>
                        <a:spcAft>
                          <a:spcPts val="0"/>
                        </a:spcAft>
                      </a:pPr>
                      <a:r>
                        <a:rPr lang="en-GB" sz="1800" b="0" i="0" dirty="0">
                          <a:effectLst/>
                          <a:latin typeface="Arial (null)"/>
                        </a:rPr>
                        <a:t>MIPEX score</a:t>
                      </a:r>
                      <a:endParaRPr lang="pl-PL" sz="1800" b="0" i="0" dirty="0">
                        <a:effectLst/>
                        <a:latin typeface="Arial Regular"/>
                        <a:ea typeface="Times New Roman" panose="02020603050405020304" pitchFamily="18" charset="0"/>
                      </a:endParaRPr>
                    </a:p>
                  </a:txBody>
                  <a:tcPr marL="9525" marR="9525" marT="9525" marB="9525" anchor="ctr"/>
                </a:tc>
                <a:tc>
                  <a:txBody>
                    <a:bodyPr/>
                    <a:lstStyle/>
                    <a:p>
                      <a:pPr>
                        <a:lnSpc>
                          <a:spcPct val="150000"/>
                        </a:lnSpc>
                        <a:spcAft>
                          <a:spcPts val="0"/>
                        </a:spcAft>
                      </a:pPr>
                      <a:r>
                        <a:rPr lang="en-GB" sz="1800" b="0" i="0" dirty="0">
                          <a:effectLst/>
                          <a:latin typeface="Arial (null)"/>
                        </a:rPr>
                        <a:t>0.015</a:t>
                      </a:r>
                      <a:r>
                        <a:rPr lang="en-GB" sz="1800" b="0" i="0" baseline="30000" dirty="0">
                          <a:effectLst/>
                          <a:latin typeface="Arial (null)"/>
                        </a:rPr>
                        <a:t>***</a:t>
                      </a:r>
                      <a:endParaRPr lang="pl-PL" sz="1800" b="0" i="0" dirty="0">
                        <a:effectLst/>
                        <a:latin typeface="Arial Regular"/>
                        <a:ea typeface="Times New Roman" panose="02020603050405020304" pitchFamily="18" charset="0"/>
                      </a:endParaRPr>
                    </a:p>
                  </a:txBody>
                  <a:tcPr marL="9525" marR="9525" marT="9525" marB="9525" anchor="ctr"/>
                </a:tc>
                <a:tc>
                  <a:txBody>
                    <a:bodyPr/>
                    <a:lstStyle/>
                    <a:p>
                      <a:pPr>
                        <a:lnSpc>
                          <a:spcPct val="150000"/>
                        </a:lnSpc>
                        <a:spcAft>
                          <a:spcPts val="0"/>
                        </a:spcAft>
                      </a:pPr>
                      <a:r>
                        <a:rPr lang="en-GB" sz="1800" b="0" i="0" dirty="0">
                          <a:effectLst/>
                          <a:latin typeface="Arial (null)"/>
                        </a:rPr>
                        <a:t>-0.004</a:t>
                      </a:r>
                      <a:r>
                        <a:rPr lang="en-GB" sz="1800" b="0" i="0" baseline="30000" dirty="0">
                          <a:effectLst/>
                          <a:latin typeface="Arial (null)"/>
                        </a:rPr>
                        <a:t>**</a:t>
                      </a:r>
                      <a:endParaRPr lang="pl-PL" sz="1800" b="0" i="0" dirty="0">
                        <a:effectLst/>
                        <a:latin typeface="Arial Regular"/>
                        <a:ea typeface="Times New Roman" panose="02020603050405020304" pitchFamily="18" charset="0"/>
                      </a:endParaRPr>
                    </a:p>
                  </a:txBody>
                  <a:tcPr marL="9525" marR="9525" marT="9525" marB="9525" anchor="ctr"/>
                </a:tc>
                <a:extLst>
                  <a:ext uri="{0D108BD9-81ED-4DB2-BD59-A6C34878D82A}">
                    <a16:rowId xmlns:a16="http://schemas.microsoft.com/office/drawing/2014/main" xmlns="" val="839005774"/>
                  </a:ext>
                </a:extLst>
              </a:tr>
              <a:tr h="420714">
                <a:tc>
                  <a:txBody>
                    <a:bodyPr/>
                    <a:lstStyle/>
                    <a:p>
                      <a:pPr>
                        <a:lnSpc>
                          <a:spcPct val="150000"/>
                        </a:lnSpc>
                        <a:spcAft>
                          <a:spcPts val="0"/>
                        </a:spcAft>
                      </a:pPr>
                      <a:r>
                        <a:rPr lang="en-GB" sz="1800" b="0" i="0" dirty="0">
                          <a:effectLst/>
                          <a:latin typeface="Arial (null)"/>
                        </a:rPr>
                        <a:t> </a:t>
                      </a:r>
                      <a:endParaRPr lang="pl-PL" sz="1800" b="0" i="0" dirty="0">
                        <a:effectLst/>
                        <a:latin typeface="Arial Regular"/>
                        <a:ea typeface="Times New Roman" panose="02020603050405020304" pitchFamily="18" charset="0"/>
                      </a:endParaRPr>
                    </a:p>
                  </a:txBody>
                  <a:tcPr marL="9525" marR="9525" marT="9525" marB="9525" anchor="ctr"/>
                </a:tc>
                <a:tc>
                  <a:txBody>
                    <a:bodyPr/>
                    <a:lstStyle/>
                    <a:p>
                      <a:pPr>
                        <a:lnSpc>
                          <a:spcPct val="150000"/>
                        </a:lnSpc>
                        <a:spcAft>
                          <a:spcPts val="0"/>
                        </a:spcAft>
                      </a:pPr>
                      <a:r>
                        <a:rPr lang="en-GB" sz="1800" b="0" i="0" dirty="0">
                          <a:effectLst/>
                          <a:latin typeface="Arial (null)"/>
                        </a:rPr>
                        <a:t>(0.005)</a:t>
                      </a:r>
                      <a:endParaRPr lang="pl-PL" sz="1800" b="0" i="0" dirty="0">
                        <a:effectLst/>
                        <a:latin typeface="Arial Regular"/>
                        <a:ea typeface="Times New Roman" panose="02020603050405020304" pitchFamily="18" charset="0"/>
                      </a:endParaRPr>
                    </a:p>
                  </a:txBody>
                  <a:tcPr marL="9525" marR="9525" marT="9525" marB="9525" anchor="ctr"/>
                </a:tc>
                <a:tc>
                  <a:txBody>
                    <a:bodyPr/>
                    <a:lstStyle/>
                    <a:p>
                      <a:pPr>
                        <a:lnSpc>
                          <a:spcPct val="150000"/>
                        </a:lnSpc>
                        <a:spcAft>
                          <a:spcPts val="0"/>
                        </a:spcAft>
                      </a:pPr>
                      <a:r>
                        <a:rPr lang="en-GB" sz="1800" b="0" i="0" dirty="0">
                          <a:effectLst/>
                          <a:latin typeface="Arial (null)"/>
                        </a:rPr>
                        <a:t>(0.002)</a:t>
                      </a:r>
                      <a:endParaRPr lang="pl-PL" sz="1800" b="0" i="0" dirty="0">
                        <a:effectLst/>
                        <a:latin typeface="Arial Regular"/>
                        <a:ea typeface="Times New Roman" panose="02020603050405020304" pitchFamily="18" charset="0"/>
                      </a:endParaRPr>
                    </a:p>
                  </a:txBody>
                  <a:tcPr marL="9525" marR="9525" marT="9525" marB="9525" anchor="ctr"/>
                </a:tc>
                <a:extLst>
                  <a:ext uri="{0D108BD9-81ED-4DB2-BD59-A6C34878D82A}">
                    <a16:rowId xmlns:a16="http://schemas.microsoft.com/office/drawing/2014/main" xmlns="" val="419970900"/>
                  </a:ext>
                </a:extLst>
              </a:tr>
              <a:tr h="420714">
                <a:tc>
                  <a:txBody>
                    <a:bodyPr/>
                    <a:lstStyle/>
                    <a:p>
                      <a:pPr>
                        <a:lnSpc>
                          <a:spcPct val="150000"/>
                        </a:lnSpc>
                        <a:spcAft>
                          <a:spcPts val="0"/>
                        </a:spcAft>
                      </a:pPr>
                      <a:r>
                        <a:rPr lang="en-GB" sz="1800" b="0" i="0" dirty="0">
                          <a:effectLst/>
                          <a:latin typeface="Arial (null)"/>
                        </a:rPr>
                        <a:t>Universalism × MIPEX score</a:t>
                      </a:r>
                      <a:endParaRPr lang="pl-PL" sz="1800" b="0" i="0" dirty="0">
                        <a:effectLst/>
                        <a:latin typeface="Arial Regular"/>
                        <a:ea typeface="Times New Roman" panose="02020603050405020304" pitchFamily="18" charset="0"/>
                      </a:endParaRPr>
                    </a:p>
                  </a:txBody>
                  <a:tcPr marL="9525" marR="9525" marT="9525" marB="9525" anchor="ctr"/>
                </a:tc>
                <a:tc>
                  <a:txBody>
                    <a:bodyPr/>
                    <a:lstStyle/>
                    <a:p>
                      <a:pPr>
                        <a:lnSpc>
                          <a:spcPct val="150000"/>
                        </a:lnSpc>
                        <a:spcAft>
                          <a:spcPts val="0"/>
                        </a:spcAft>
                      </a:pPr>
                      <a:r>
                        <a:rPr lang="en-GB" sz="1800" b="0" i="0" dirty="0">
                          <a:effectLst/>
                          <a:latin typeface="Arial (null)"/>
                        </a:rPr>
                        <a:t>0.012</a:t>
                      </a:r>
                      <a:r>
                        <a:rPr lang="en-GB" sz="1800" b="0" i="0" baseline="30000" dirty="0">
                          <a:effectLst/>
                          <a:latin typeface="Arial (null)"/>
                        </a:rPr>
                        <a:t>***</a:t>
                      </a:r>
                      <a:endParaRPr lang="pl-PL" sz="1800" b="0" i="0" dirty="0">
                        <a:effectLst/>
                        <a:latin typeface="Arial Regular"/>
                        <a:ea typeface="Times New Roman" panose="02020603050405020304" pitchFamily="18" charset="0"/>
                      </a:endParaRPr>
                    </a:p>
                  </a:txBody>
                  <a:tcPr marL="9525" marR="9525" marT="9525" marB="9525" anchor="ctr"/>
                </a:tc>
                <a:tc>
                  <a:txBody>
                    <a:bodyPr/>
                    <a:lstStyle/>
                    <a:p>
                      <a:pPr>
                        <a:lnSpc>
                          <a:spcPct val="150000"/>
                        </a:lnSpc>
                        <a:spcAft>
                          <a:spcPts val="0"/>
                        </a:spcAft>
                      </a:pPr>
                      <a:r>
                        <a:rPr lang="en-GB" sz="1800" b="0" i="0" dirty="0">
                          <a:effectLst/>
                          <a:latin typeface="Arial (null)"/>
                        </a:rPr>
                        <a:t>-0.004</a:t>
                      </a:r>
                      <a:r>
                        <a:rPr lang="en-GB" sz="1800" b="0" i="0" baseline="30000" dirty="0">
                          <a:effectLst/>
                          <a:latin typeface="Arial (null)"/>
                        </a:rPr>
                        <a:t>***</a:t>
                      </a:r>
                      <a:endParaRPr lang="pl-PL" sz="1800" b="0" i="0" dirty="0">
                        <a:effectLst/>
                        <a:latin typeface="Arial Regular"/>
                        <a:ea typeface="Times New Roman" panose="02020603050405020304" pitchFamily="18" charset="0"/>
                      </a:endParaRPr>
                    </a:p>
                  </a:txBody>
                  <a:tcPr marL="9525" marR="9525" marT="9525" marB="9525" anchor="ctr"/>
                </a:tc>
                <a:extLst>
                  <a:ext uri="{0D108BD9-81ED-4DB2-BD59-A6C34878D82A}">
                    <a16:rowId xmlns:a16="http://schemas.microsoft.com/office/drawing/2014/main" xmlns="" val="2848642575"/>
                  </a:ext>
                </a:extLst>
              </a:tr>
              <a:tr h="420714">
                <a:tc>
                  <a:txBody>
                    <a:bodyPr/>
                    <a:lstStyle/>
                    <a:p>
                      <a:pPr>
                        <a:lnSpc>
                          <a:spcPct val="150000"/>
                        </a:lnSpc>
                        <a:spcAft>
                          <a:spcPts val="0"/>
                        </a:spcAft>
                      </a:pPr>
                      <a:r>
                        <a:rPr lang="en-GB" sz="1800" b="0" i="0" dirty="0">
                          <a:effectLst/>
                          <a:latin typeface="Arial (null)"/>
                        </a:rPr>
                        <a:t> </a:t>
                      </a:r>
                      <a:endParaRPr lang="pl-PL" sz="1800" b="0" i="0" dirty="0">
                        <a:effectLst/>
                        <a:latin typeface="Arial Regular"/>
                        <a:ea typeface="Times New Roman" panose="02020603050405020304" pitchFamily="18" charset="0"/>
                      </a:endParaRPr>
                    </a:p>
                  </a:txBody>
                  <a:tcPr marL="9525" marR="9525" marT="9525" marB="9525" anchor="ctr"/>
                </a:tc>
                <a:tc>
                  <a:txBody>
                    <a:bodyPr/>
                    <a:lstStyle/>
                    <a:p>
                      <a:pPr>
                        <a:lnSpc>
                          <a:spcPct val="150000"/>
                        </a:lnSpc>
                        <a:spcAft>
                          <a:spcPts val="0"/>
                        </a:spcAft>
                      </a:pPr>
                      <a:r>
                        <a:rPr lang="en-GB" sz="1800" b="0" i="0" dirty="0">
                          <a:effectLst/>
                          <a:latin typeface="Arial (null)"/>
                        </a:rPr>
                        <a:t>(0.002)</a:t>
                      </a:r>
                      <a:endParaRPr lang="pl-PL" sz="1800" b="0" i="0" dirty="0">
                        <a:effectLst/>
                        <a:latin typeface="Arial Regular"/>
                        <a:ea typeface="Times New Roman" panose="02020603050405020304" pitchFamily="18" charset="0"/>
                      </a:endParaRPr>
                    </a:p>
                  </a:txBody>
                  <a:tcPr marL="9525" marR="9525" marT="9525" marB="9525" anchor="ctr"/>
                </a:tc>
                <a:tc>
                  <a:txBody>
                    <a:bodyPr/>
                    <a:lstStyle/>
                    <a:p>
                      <a:pPr>
                        <a:lnSpc>
                          <a:spcPct val="150000"/>
                        </a:lnSpc>
                        <a:spcAft>
                          <a:spcPts val="0"/>
                        </a:spcAft>
                      </a:pPr>
                      <a:r>
                        <a:rPr lang="en-GB" sz="1800" b="0" i="0" dirty="0">
                          <a:effectLst/>
                          <a:latin typeface="Arial (null)"/>
                        </a:rPr>
                        <a:t>(0.001)</a:t>
                      </a:r>
                      <a:endParaRPr lang="pl-PL" sz="1800" b="0" i="0" dirty="0">
                        <a:effectLst/>
                        <a:latin typeface="Arial Regular"/>
                        <a:ea typeface="Times New Roman" panose="02020603050405020304" pitchFamily="18" charset="0"/>
                      </a:endParaRPr>
                    </a:p>
                  </a:txBody>
                  <a:tcPr marL="9525" marR="9525" marT="9525" marB="9525" anchor="ctr"/>
                </a:tc>
                <a:extLst>
                  <a:ext uri="{0D108BD9-81ED-4DB2-BD59-A6C34878D82A}">
                    <a16:rowId xmlns:a16="http://schemas.microsoft.com/office/drawing/2014/main" xmlns="" val="2562952780"/>
                  </a:ext>
                </a:extLst>
              </a:tr>
              <a:tr h="420714">
                <a:tc>
                  <a:txBody>
                    <a:bodyPr/>
                    <a:lstStyle/>
                    <a:p>
                      <a:pPr>
                        <a:lnSpc>
                          <a:spcPct val="150000"/>
                        </a:lnSpc>
                        <a:spcAft>
                          <a:spcPts val="0"/>
                        </a:spcAft>
                      </a:pPr>
                      <a:r>
                        <a:rPr lang="en-GB" sz="1800" b="0" i="0" dirty="0">
                          <a:effectLst/>
                          <a:latin typeface="Arial (null)"/>
                        </a:rPr>
                        <a:t>Observations</a:t>
                      </a:r>
                      <a:endParaRPr lang="pl-PL" sz="1800" b="0" i="0" dirty="0">
                        <a:effectLst/>
                        <a:latin typeface="Arial Regular"/>
                        <a:ea typeface="Times New Roman" panose="02020603050405020304" pitchFamily="18" charset="0"/>
                      </a:endParaRPr>
                    </a:p>
                  </a:txBody>
                  <a:tcPr marL="9525" marR="9525" marT="9525" marB="9525" anchor="ctr"/>
                </a:tc>
                <a:tc>
                  <a:txBody>
                    <a:bodyPr/>
                    <a:lstStyle/>
                    <a:p>
                      <a:pPr>
                        <a:lnSpc>
                          <a:spcPct val="150000"/>
                        </a:lnSpc>
                        <a:spcAft>
                          <a:spcPts val="0"/>
                        </a:spcAft>
                      </a:pPr>
                      <a:r>
                        <a:rPr lang="en-GB" sz="1800" b="0" i="0" dirty="0">
                          <a:effectLst/>
                          <a:latin typeface="Arial (null)"/>
                        </a:rPr>
                        <a:t>124,036</a:t>
                      </a:r>
                      <a:endParaRPr lang="pl-PL" sz="1800" b="0" i="0" dirty="0">
                        <a:effectLst/>
                        <a:latin typeface="Arial Regular"/>
                        <a:ea typeface="Times New Roman" panose="02020603050405020304" pitchFamily="18" charset="0"/>
                      </a:endParaRPr>
                    </a:p>
                  </a:txBody>
                  <a:tcPr marL="9525" marR="9525" marT="9525" marB="9525" anchor="ctr"/>
                </a:tc>
                <a:tc>
                  <a:txBody>
                    <a:bodyPr/>
                    <a:lstStyle/>
                    <a:p>
                      <a:pPr>
                        <a:lnSpc>
                          <a:spcPct val="150000"/>
                        </a:lnSpc>
                        <a:spcAft>
                          <a:spcPts val="0"/>
                        </a:spcAft>
                      </a:pPr>
                      <a:r>
                        <a:rPr lang="en-GB" sz="1800" b="0" i="0" dirty="0">
                          <a:effectLst/>
                          <a:latin typeface="Arial (null)"/>
                        </a:rPr>
                        <a:t>124,036</a:t>
                      </a:r>
                      <a:endParaRPr lang="pl-PL" sz="1800" b="0" i="0" dirty="0">
                        <a:effectLst/>
                        <a:latin typeface="Arial Regular"/>
                        <a:ea typeface="Times New Roman" panose="02020603050405020304" pitchFamily="18" charset="0"/>
                      </a:endParaRPr>
                    </a:p>
                  </a:txBody>
                  <a:tcPr marL="9525" marR="9525" marT="9525" marB="9525" anchor="ctr"/>
                </a:tc>
                <a:extLst>
                  <a:ext uri="{0D108BD9-81ED-4DB2-BD59-A6C34878D82A}">
                    <a16:rowId xmlns:a16="http://schemas.microsoft.com/office/drawing/2014/main" xmlns="" val="3607507688"/>
                  </a:ext>
                </a:extLst>
              </a:tr>
              <a:tr h="420714">
                <a:tc>
                  <a:txBody>
                    <a:bodyPr/>
                    <a:lstStyle/>
                    <a:p>
                      <a:pPr>
                        <a:lnSpc>
                          <a:spcPct val="150000"/>
                        </a:lnSpc>
                        <a:spcAft>
                          <a:spcPts val="0"/>
                        </a:spcAft>
                      </a:pPr>
                      <a:r>
                        <a:rPr lang="en-GB" sz="1800" b="0" i="0" dirty="0">
                          <a:effectLst/>
                          <a:latin typeface="Arial (null)"/>
                        </a:rPr>
                        <a:t>Log Likelihood</a:t>
                      </a:r>
                      <a:endParaRPr lang="pl-PL" sz="1800" b="0" i="0" dirty="0">
                        <a:effectLst/>
                        <a:latin typeface="Arial Regular"/>
                        <a:ea typeface="Times New Roman" panose="02020603050405020304" pitchFamily="18" charset="0"/>
                      </a:endParaRPr>
                    </a:p>
                  </a:txBody>
                  <a:tcPr marL="9525" marR="9525" marT="9525" marB="9525" anchor="ctr"/>
                </a:tc>
                <a:tc>
                  <a:txBody>
                    <a:bodyPr/>
                    <a:lstStyle/>
                    <a:p>
                      <a:pPr>
                        <a:lnSpc>
                          <a:spcPct val="150000"/>
                        </a:lnSpc>
                        <a:spcAft>
                          <a:spcPts val="0"/>
                        </a:spcAft>
                      </a:pPr>
                      <a:r>
                        <a:rPr lang="en-GB" sz="1800" b="0" i="0" dirty="0">
                          <a:effectLst/>
                          <a:latin typeface="Arial (null)"/>
                        </a:rPr>
                        <a:t>-250,487.000</a:t>
                      </a:r>
                      <a:endParaRPr lang="pl-PL" sz="1800" b="0" i="0" dirty="0">
                        <a:effectLst/>
                        <a:latin typeface="Arial Regular"/>
                        <a:ea typeface="Times New Roman" panose="02020603050405020304" pitchFamily="18" charset="0"/>
                      </a:endParaRPr>
                    </a:p>
                  </a:txBody>
                  <a:tcPr marL="9525" marR="9525" marT="9525" marB="9525" anchor="ctr"/>
                </a:tc>
                <a:tc>
                  <a:txBody>
                    <a:bodyPr/>
                    <a:lstStyle/>
                    <a:p>
                      <a:pPr>
                        <a:lnSpc>
                          <a:spcPct val="150000"/>
                        </a:lnSpc>
                        <a:spcAft>
                          <a:spcPts val="0"/>
                        </a:spcAft>
                      </a:pPr>
                      <a:r>
                        <a:rPr lang="en-GB" sz="1800" b="0" i="0" dirty="0">
                          <a:effectLst/>
                          <a:latin typeface="Arial (null)"/>
                        </a:rPr>
                        <a:t>-130,575.000</a:t>
                      </a:r>
                      <a:endParaRPr lang="pl-PL" sz="1800" b="0" i="0" dirty="0">
                        <a:effectLst/>
                        <a:latin typeface="Arial Regular"/>
                        <a:ea typeface="Times New Roman" panose="02020603050405020304" pitchFamily="18" charset="0"/>
                      </a:endParaRPr>
                    </a:p>
                  </a:txBody>
                  <a:tcPr marL="9525" marR="9525" marT="9525" marB="9525" anchor="ctr"/>
                </a:tc>
                <a:extLst>
                  <a:ext uri="{0D108BD9-81ED-4DB2-BD59-A6C34878D82A}">
                    <a16:rowId xmlns:a16="http://schemas.microsoft.com/office/drawing/2014/main" xmlns="" val="2177559000"/>
                  </a:ext>
                </a:extLst>
              </a:tr>
              <a:tr h="420714">
                <a:tc>
                  <a:txBody>
                    <a:bodyPr/>
                    <a:lstStyle/>
                    <a:p>
                      <a:pPr>
                        <a:lnSpc>
                          <a:spcPct val="150000"/>
                        </a:lnSpc>
                        <a:spcAft>
                          <a:spcPts val="0"/>
                        </a:spcAft>
                      </a:pPr>
                      <a:r>
                        <a:rPr lang="en-GB" sz="1800" b="0" i="0" dirty="0" err="1">
                          <a:effectLst/>
                          <a:latin typeface="Arial (null)"/>
                        </a:rPr>
                        <a:t>Akaike</a:t>
                      </a:r>
                      <a:r>
                        <a:rPr lang="en-GB" sz="1800" b="0" i="0" dirty="0">
                          <a:effectLst/>
                          <a:latin typeface="Arial (null)"/>
                        </a:rPr>
                        <a:t> Inf. Crit.</a:t>
                      </a:r>
                      <a:endParaRPr lang="pl-PL" sz="1800" b="0" i="0" dirty="0">
                        <a:effectLst/>
                        <a:latin typeface="Arial Regular"/>
                        <a:ea typeface="Times New Roman" panose="02020603050405020304" pitchFamily="18" charset="0"/>
                      </a:endParaRPr>
                    </a:p>
                  </a:txBody>
                  <a:tcPr marL="9525" marR="9525" marT="9525" marB="9525" anchor="ctr"/>
                </a:tc>
                <a:tc>
                  <a:txBody>
                    <a:bodyPr/>
                    <a:lstStyle/>
                    <a:p>
                      <a:pPr>
                        <a:lnSpc>
                          <a:spcPct val="150000"/>
                        </a:lnSpc>
                        <a:spcAft>
                          <a:spcPts val="0"/>
                        </a:spcAft>
                      </a:pPr>
                      <a:r>
                        <a:rPr lang="en-GB" sz="1800" b="0" i="0" dirty="0">
                          <a:effectLst/>
                          <a:latin typeface="Arial (null)"/>
                        </a:rPr>
                        <a:t>501,033.000</a:t>
                      </a:r>
                      <a:endParaRPr lang="pl-PL" sz="1800" b="0" i="0" dirty="0">
                        <a:effectLst/>
                        <a:latin typeface="Arial Regular"/>
                        <a:ea typeface="Times New Roman" panose="02020603050405020304" pitchFamily="18" charset="0"/>
                      </a:endParaRPr>
                    </a:p>
                  </a:txBody>
                  <a:tcPr marL="9525" marR="9525" marT="9525" marB="9525" anchor="ctr"/>
                </a:tc>
                <a:tc>
                  <a:txBody>
                    <a:bodyPr/>
                    <a:lstStyle/>
                    <a:p>
                      <a:pPr>
                        <a:lnSpc>
                          <a:spcPct val="150000"/>
                        </a:lnSpc>
                        <a:spcAft>
                          <a:spcPts val="0"/>
                        </a:spcAft>
                      </a:pPr>
                      <a:r>
                        <a:rPr lang="en-GB" sz="1800" b="0" i="0" dirty="0">
                          <a:effectLst/>
                          <a:latin typeface="Arial (null)"/>
                        </a:rPr>
                        <a:t>261,208.000</a:t>
                      </a:r>
                      <a:endParaRPr lang="pl-PL" sz="1800" b="0" i="0" dirty="0">
                        <a:effectLst/>
                        <a:latin typeface="Arial Regular"/>
                        <a:ea typeface="Times New Roman" panose="02020603050405020304" pitchFamily="18" charset="0"/>
                      </a:endParaRPr>
                    </a:p>
                  </a:txBody>
                  <a:tcPr marL="9525" marR="9525" marT="9525" marB="9525" anchor="ctr"/>
                </a:tc>
                <a:extLst>
                  <a:ext uri="{0D108BD9-81ED-4DB2-BD59-A6C34878D82A}">
                    <a16:rowId xmlns:a16="http://schemas.microsoft.com/office/drawing/2014/main" xmlns="" val="2044171050"/>
                  </a:ext>
                </a:extLst>
              </a:tr>
              <a:tr h="420714">
                <a:tc>
                  <a:txBody>
                    <a:bodyPr/>
                    <a:lstStyle/>
                    <a:p>
                      <a:pPr>
                        <a:lnSpc>
                          <a:spcPct val="150000"/>
                        </a:lnSpc>
                        <a:spcAft>
                          <a:spcPts val="0"/>
                        </a:spcAft>
                      </a:pPr>
                      <a:r>
                        <a:rPr lang="en-GB" sz="1800" b="0" i="0" dirty="0">
                          <a:effectLst/>
                          <a:latin typeface="Arial (null)"/>
                        </a:rPr>
                        <a:t>Bayesian Inf. Crit.</a:t>
                      </a:r>
                      <a:endParaRPr lang="pl-PL" sz="1800" b="0" i="0" dirty="0">
                        <a:effectLst/>
                        <a:latin typeface="Arial Regular"/>
                        <a:ea typeface="Times New Roman" panose="02020603050405020304" pitchFamily="18" charset="0"/>
                      </a:endParaRPr>
                    </a:p>
                  </a:txBody>
                  <a:tcPr marL="9525" marR="9525" marT="9525" marB="9525" anchor="ctr"/>
                </a:tc>
                <a:tc>
                  <a:txBody>
                    <a:bodyPr/>
                    <a:lstStyle/>
                    <a:p>
                      <a:pPr>
                        <a:lnSpc>
                          <a:spcPct val="150000"/>
                        </a:lnSpc>
                        <a:spcAft>
                          <a:spcPts val="0"/>
                        </a:spcAft>
                      </a:pPr>
                      <a:r>
                        <a:rPr lang="en-GB" sz="1800" b="0" i="0" dirty="0">
                          <a:effectLst/>
                          <a:latin typeface="Arial (null)"/>
                        </a:rPr>
                        <a:t>501,315.000</a:t>
                      </a:r>
                      <a:endParaRPr lang="pl-PL" sz="1800" b="0" i="0" dirty="0">
                        <a:effectLst/>
                        <a:latin typeface="Arial Regular"/>
                        <a:ea typeface="Times New Roman" panose="02020603050405020304" pitchFamily="18" charset="0"/>
                      </a:endParaRPr>
                    </a:p>
                  </a:txBody>
                  <a:tcPr marL="9525" marR="9525" marT="9525" marB="9525" anchor="ctr"/>
                </a:tc>
                <a:tc>
                  <a:txBody>
                    <a:bodyPr/>
                    <a:lstStyle/>
                    <a:p>
                      <a:pPr>
                        <a:lnSpc>
                          <a:spcPct val="150000"/>
                        </a:lnSpc>
                        <a:spcAft>
                          <a:spcPts val="0"/>
                        </a:spcAft>
                      </a:pPr>
                      <a:r>
                        <a:rPr lang="en-GB" sz="1800" b="0" i="0" dirty="0">
                          <a:effectLst/>
                          <a:latin typeface="Arial (null)"/>
                        </a:rPr>
                        <a:t>261,491.000</a:t>
                      </a:r>
                      <a:endParaRPr lang="pl-PL" sz="1800" b="0" i="0" dirty="0">
                        <a:effectLst/>
                        <a:latin typeface="Arial Regular"/>
                        <a:ea typeface="Times New Roman" panose="02020603050405020304" pitchFamily="18" charset="0"/>
                      </a:endParaRPr>
                    </a:p>
                  </a:txBody>
                  <a:tcPr marL="9525" marR="9525" marT="9525" marB="9525" anchor="ctr"/>
                </a:tc>
                <a:extLst>
                  <a:ext uri="{0D108BD9-81ED-4DB2-BD59-A6C34878D82A}">
                    <a16:rowId xmlns:a16="http://schemas.microsoft.com/office/drawing/2014/main" xmlns="" val="3110615133"/>
                  </a:ext>
                </a:extLst>
              </a:tr>
            </a:tbl>
          </a:graphicData>
        </a:graphic>
      </p:graphicFrame>
    </p:spTree>
    <p:extLst>
      <p:ext uri="{BB962C8B-B14F-4D97-AF65-F5344CB8AC3E}">
        <p14:creationId xmlns:p14="http://schemas.microsoft.com/office/powerpoint/2010/main" val="2871382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E93030-40BB-6C43-96BD-EFD2353C6641}"/>
              </a:ext>
            </a:extLst>
          </p:cNvPr>
          <p:cNvSpPr>
            <a:spLocks noGrp="1"/>
          </p:cNvSpPr>
          <p:nvPr>
            <p:ph type="title"/>
          </p:nvPr>
        </p:nvSpPr>
        <p:spPr>
          <a:xfrm>
            <a:off x="838200" y="247279"/>
            <a:ext cx="10515600" cy="1325563"/>
          </a:xfrm>
        </p:spPr>
        <p:txBody>
          <a:bodyPr>
            <a:normAutofit/>
          </a:bodyPr>
          <a:lstStyle/>
          <a:p>
            <a:pPr algn="ctr"/>
            <a:r>
              <a:rPr lang="en-GB" sz="4000" dirty="0" smtClean="0"/>
              <a:t>Immigrant attitudes in the </a:t>
            </a:r>
            <a:r>
              <a:rPr lang="en-GB" sz="4000" dirty="0" err="1" smtClean="0"/>
              <a:t>Visegrad</a:t>
            </a:r>
            <a:r>
              <a:rPr lang="en-GB" sz="4000" dirty="0" smtClean="0"/>
              <a:t> countries</a:t>
            </a:r>
            <a:endParaRPr lang="en-GB" sz="4000" dirty="0"/>
          </a:p>
        </p:txBody>
      </p:sp>
      <p:sp>
        <p:nvSpPr>
          <p:cNvPr id="3" name="Content Placeholder 2">
            <a:extLst>
              <a:ext uri="{FF2B5EF4-FFF2-40B4-BE49-F238E27FC236}">
                <a16:creationId xmlns:a16="http://schemas.microsoft.com/office/drawing/2014/main" xmlns="" id="{1AAE2FF2-CB7F-7543-9839-332A64DC7EA4}"/>
              </a:ext>
            </a:extLst>
          </p:cNvPr>
          <p:cNvSpPr>
            <a:spLocks noGrp="1"/>
          </p:cNvSpPr>
          <p:nvPr>
            <p:ph idx="1"/>
          </p:nvPr>
        </p:nvSpPr>
        <p:spPr>
          <a:xfrm>
            <a:off x="838200" y="1537557"/>
            <a:ext cx="10515600" cy="4351338"/>
          </a:xfrm>
        </p:spPr>
        <p:txBody>
          <a:bodyPr>
            <a:normAutofit fontScale="85000" lnSpcReduction="20000"/>
          </a:bodyPr>
          <a:lstStyle/>
          <a:p>
            <a:pPr marL="0" indent="0">
              <a:buNone/>
            </a:pPr>
            <a:r>
              <a:rPr lang="en-US" dirty="0" smtClean="0"/>
              <a:t>In the present study, we take a closer look at </a:t>
            </a:r>
            <a:r>
              <a:rPr lang="en-US" dirty="0" err="1" smtClean="0"/>
              <a:t>Visegrad</a:t>
            </a:r>
            <a:r>
              <a:rPr lang="en-US" dirty="0" smtClean="0"/>
              <a:t> countries</a:t>
            </a:r>
          </a:p>
          <a:p>
            <a:pPr lvl="0"/>
            <a:r>
              <a:rPr lang="en-US" dirty="0" smtClean="0"/>
              <a:t>Historical and legal similarities – immigration regimes and path to citizenship – </a:t>
            </a:r>
            <a:r>
              <a:rPr lang="en-US" i="1" dirty="0" err="1" smtClean="0"/>
              <a:t>ius</a:t>
            </a:r>
            <a:r>
              <a:rPr lang="en-US" i="1" dirty="0" smtClean="0"/>
              <a:t> </a:t>
            </a:r>
            <a:r>
              <a:rPr lang="en-US" i="1" dirty="0" err="1" smtClean="0"/>
              <a:t>sanguinis</a:t>
            </a:r>
            <a:r>
              <a:rPr lang="en-US" i="1" dirty="0" smtClean="0"/>
              <a:t> </a:t>
            </a:r>
            <a:r>
              <a:rPr lang="en-US" dirty="0" smtClean="0"/>
              <a:t>(</a:t>
            </a:r>
            <a:r>
              <a:rPr lang="en-US" i="1" dirty="0" err="1" smtClean="0"/>
              <a:t>ius</a:t>
            </a:r>
            <a:r>
              <a:rPr lang="en-US" i="1" dirty="0" smtClean="0"/>
              <a:t> </a:t>
            </a:r>
            <a:r>
              <a:rPr lang="en-US" i="1" dirty="0" err="1" smtClean="0"/>
              <a:t>solis</a:t>
            </a:r>
            <a:r>
              <a:rPr lang="en-US" i="1" dirty="0" smtClean="0"/>
              <a:t> </a:t>
            </a:r>
            <a:r>
              <a:rPr lang="en-US" dirty="0" smtClean="0"/>
              <a:t>only in exceptional cases) – all those countries are very ethnically conscious</a:t>
            </a:r>
          </a:p>
          <a:p>
            <a:pPr lvl="0"/>
            <a:r>
              <a:rPr lang="en-US" dirty="0" smtClean="0"/>
              <a:t>All have a history of being multiethnic states reduced to being a nation state not by their volition </a:t>
            </a:r>
          </a:p>
          <a:p>
            <a:pPr lvl="0"/>
            <a:r>
              <a:rPr lang="en-US" dirty="0" smtClean="0"/>
              <a:t>All faced “fundamental questions of the continuity of citizenship in the face of such sweeping historical changes as territorial changes (Poland, Hungary), disintegration of federal states (Czech Republic, Slovakia), resettlement of ethnic groups or restoration of citizenship to persons deprived on ethnic or political grounds” (</a:t>
            </a:r>
            <a:r>
              <a:rPr lang="en-US" dirty="0" err="1" smtClean="0"/>
              <a:t>Kaźmierczak</a:t>
            </a:r>
            <a:r>
              <a:rPr lang="en-US" dirty="0" smtClean="0"/>
              <a:t> 2015)</a:t>
            </a:r>
          </a:p>
          <a:p>
            <a:pPr marL="0" indent="0">
              <a:buNone/>
            </a:pPr>
            <a:endParaRPr lang="en-US" dirty="0"/>
          </a:p>
        </p:txBody>
      </p:sp>
    </p:spTree>
    <p:extLst>
      <p:ext uri="{BB962C8B-B14F-4D97-AF65-F5344CB8AC3E}">
        <p14:creationId xmlns:p14="http://schemas.microsoft.com/office/powerpoint/2010/main" val="3614684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90D828-CC2B-6342-8816-F0C8BF05F646}"/>
              </a:ext>
            </a:extLst>
          </p:cNvPr>
          <p:cNvSpPr>
            <a:spLocks noGrp="1"/>
          </p:cNvSpPr>
          <p:nvPr>
            <p:ph type="title"/>
          </p:nvPr>
        </p:nvSpPr>
        <p:spPr>
          <a:xfrm>
            <a:off x="170198" y="299655"/>
            <a:ext cx="12021802" cy="1325563"/>
          </a:xfrm>
        </p:spPr>
        <p:txBody>
          <a:bodyPr>
            <a:normAutofit/>
          </a:bodyPr>
          <a:lstStyle/>
          <a:p>
            <a:r>
              <a:rPr lang="en-GB" sz="4000" dirty="0"/>
              <a:t>Immigrant attitudes in the </a:t>
            </a:r>
            <a:r>
              <a:rPr lang="en-GB" sz="4000" dirty="0" err="1"/>
              <a:t>Visegrad</a:t>
            </a:r>
            <a:r>
              <a:rPr lang="en-GB" sz="4000" dirty="0"/>
              <a:t> </a:t>
            </a:r>
            <a:r>
              <a:rPr lang="en-GB" sz="4000" dirty="0" smtClean="0"/>
              <a:t>countries </a:t>
            </a:r>
            <a:r>
              <a:rPr lang="mr-IN" sz="4000" dirty="0" smtClean="0"/>
              <a:t>–</a:t>
            </a:r>
            <a:r>
              <a:rPr lang="en-GB" sz="4000" dirty="0" smtClean="0"/>
              <a:t> cont.</a:t>
            </a:r>
            <a:endParaRPr lang="pl-PL" sz="4000" dirty="0"/>
          </a:p>
        </p:txBody>
      </p:sp>
      <p:sp>
        <p:nvSpPr>
          <p:cNvPr id="3" name="Content Placeholder 2">
            <a:extLst>
              <a:ext uri="{FF2B5EF4-FFF2-40B4-BE49-F238E27FC236}">
                <a16:creationId xmlns:a16="http://schemas.microsoft.com/office/drawing/2014/main" xmlns="" id="{0C1A2827-E4EE-8E42-AF4B-F71620D518B7}"/>
              </a:ext>
            </a:extLst>
          </p:cNvPr>
          <p:cNvSpPr>
            <a:spLocks noGrp="1"/>
          </p:cNvSpPr>
          <p:nvPr>
            <p:ph idx="1"/>
          </p:nvPr>
        </p:nvSpPr>
        <p:spPr>
          <a:xfrm>
            <a:off x="838200" y="1773249"/>
            <a:ext cx="10515600" cy="4351338"/>
          </a:xfrm>
        </p:spPr>
        <p:txBody>
          <a:bodyPr/>
          <a:lstStyle/>
          <a:p>
            <a:pPr marL="0" lvl="0" indent="0">
              <a:buNone/>
            </a:pPr>
            <a:r>
              <a:rPr lang="en-US" dirty="0"/>
              <a:t>Looking at the trends in attitudes in </a:t>
            </a:r>
            <a:r>
              <a:rPr lang="en-US" dirty="0" err="1"/>
              <a:t>Visegrad</a:t>
            </a:r>
            <a:r>
              <a:rPr lang="en-US" dirty="0"/>
              <a:t> countries highlights the importance of looking at</a:t>
            </a:r>
            <a:endParaRPr lang="pl-PL" dirty="0"/>
          </a:p>
          <a:p>
            <a:r>
              <a:rPr lang="en-US" dirty="0"/>
              <a:t>Different initial conditions</a:t>
            </a:r>
            <a:endParaRPr lang="pl-PL" dirty="0"/>
          </a:p>
          <a:p>
            <a:r>
              <a:rPr lang="en-US" dirty="0"/>
              <a:t>Sources of perceived threat (as no actual influx of immigrants occurred in those countries)</a:t>
            </a:r>
            <a:endParaRPr lang="pl-PL" dirty="0"/>
          </a:p>
          <a:p>
            <a:r>
              <a:rPr lang="en-US" dirty="0"/>
              <a:t>Issues related to attitudes measurement</a:t>
            </a:r>
            <a:endParaRPr lang="pl-PL" dirty="0"/>
          </a:p>
        </p:txBody>
      </p:sp>
    </p:spTree>
    <p:extLst>
      <p:ext uri="{BB962C8B-B14F-4D97-AF65-F5344CB8AC3E}">
        <p14:creationId xmlns:p14="http://schemas.microsoft.com/office/powerpoint/2010/main" val="7751427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1506</TotalTime>
  <Words>1218</Words>
  <Application>Microsoft Macintosh PowerPoint</Application>
  <PresentationFormat>Custom</PresentationFormat>
  <Paragraphs>155</Paragraphs>
  <Slides>17</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Office Theme</vt:lpstr>
      <vt:lpstr>Document</vt:lpstr>
      <vt:lpstr>Attitudes towards immigration in Europe, 2002 – 2016.  Competition, integration, and values</vt:lpstr>
      <vt:lpstr>“ESS book” chapter</vt:lpstr>
      <vt:lpstr>PowerPoint Presentation</vt:lpstr>
      <vt:lpstr>Explanations of the immigrant attitudes</vt:lpstr>
      <vt:lpstr>Explanations of the immigrant attitudes cont.</vt:lpstr>
      <vt:lpstr>The effect of migration and integration policies</vt:lpstr>
      <vt:lpstr>PowerPoint Presentation</vt:lpstr>
      <vt:lpstr>Immigrant attitudes in the Visegrad countries</vt:lpstr>
      <vt:lpstr>Immigrant attitudes in the Visegrad countries – cont.</vt:lpstr>
      <vt:lpstr>ESS and measurement of immigrant attitudes</vt:lpstr>
      <vt:lpstr>PowerPoint Presentation</vt:lpstr>
      <vt:lpstr>PowerPoint Presentation</vt:lpstr>
      <vt:lpstr>PowerPoint Presentation</vt:lpstr>
      <vt:lpstr>PowerPoint Presentation</vt:lpstr>
      <vt:lpstr>Discrimination tests in Poland</vt:lpstr>
      <vt:lpstr>Discrimination in hiring: net discrimination</vt:lpstr>
      <vt:lpstr>Conclusions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Attitudes towards immigration in Europe, 2002 – 2016: Competition, integration, and values</dc:title>
  <dc:creator>Zbigniew Karpiński</dc:creator>
  <cp:lastModifiedBy>Kinga</cp:lastModifiedBy>
  <cp:revision>26</cp:revision>
  <dcterms:created xsi:type="dcterms:W3CDTF">2018-02-19T20:54:42Z</dcterms:created>
  <dcterms:modified xsi:type="dcterms:W3CDTF">2018-02-20T22:37:54Z</dcterms:modified>
</cp:coreProperties>
</file>